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
  </p:notesMasterIdLst>
  <p:sldIdLst>
    <p:sldId id="256" r:id="rId3"/>
    <p:sldId id="277" r:id="rId5"/>
    <p:sldId id="258" r:id="rId6"/>
    <p:sldId id="303" r:id="rId7"/>
    <p:sldId id="274" r:id="rId8"/>
    <p:sldId id="298" r:id="rId9"/>
    <p:sldId id="294" r:id="rId10"/>
    <p:sldId id="304" r:id="rId11"/>
    <p:sldId id="299" r:id="rId12"/>
    <p:sldId id="305" r:id="rId13"/>
    <p:sldId id="314" r:id="rId14"/>
    <p:sldId id="315" r:id="rId15"/>
    <p:sldId id="316" r:id="rId16"/>
    <p:sldId id="317" r:id="rId17"/>
    <p:sldId id="318" r:id="rId18"/>
    <p:sldId id="297" r:id="rId19"/>
    <p:sldId id="319" r:id="rId20"/>
    <p:sldId id="320" r:id="rId21"/>
    <p:sldId id="302" r:id="rId22"/>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9999"/>
    <a:srgbClr val="F68A00"/>
    <a:srgbClr val="CC4A4A"/>
    <a:srgbClr val="FEF3D2"/>
    <a:srgbClr val="EAEC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203" autoAdjust="0"/>
    <p:restoredTop sz="94370" autoAdjust="0"/>
  </p:normalViewPr>
  <p:slideViewPr>
    <p:cSldViewPr snapToGrid="0">
      <p:cViewPr varScale="1">
        <p:scale>
          <a:sx n="86" d="100"/>
          <a:sy n="86" d="100"/>
        </p:scale>
        <p:origin x="230" y="62"/>
      </p:cViewPr>
      <p:guideLst/>
    </p:cSldViewPr>
  </p:slideViewPr>
  <p:notesTextViewPr>
    <p:cViewPr>
      <p:scale>
        <a:sx n="3" d="2"/>
        <a:sy n="3" d="2"/>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tags" Target="tags/tag1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606CF4-FA77-4E71-BDBB-B62F97D4831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EA511-84E0-4AE0-9842-AB0E10994BF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bg>
      <p:bgPr>
        <a:solidFill>
          <a:schemeClr val="bg1"/>
        </a:solidFill>
        <a:effectLst/>
      </p:bgPr>
    </p:bg>
    <p:spTree>
      <p:nvGrpSpPr>
        <p:cNvPr id="1" name=""/>
        <p:cNvGrpSpPr/>
        <p:nvPr/>
      </p:nvGrpSpPr>
      <p:grpSpPr>
        <a:xfrm>
          <a:off x="0" y="0"/>
          <a:ext cx="0" cy="0"/>
          <a:chOff x="0" y="0"/>
          <a:chExt cx="0" cy="0"/>
        </a:xfrm>
      </p:grpSpPr>
      <p:sp>
        <p:nvSpPr>
          <p:cNvPr id="28" name="图片占位符 27"/>
          <p:cNvSpPr>
            <a:spLocks noGrp="1"/>
          </p:cNvSpPr>
          <p:nvPr>
            <p:ph type="pic" sz="quarter" idx="10"/>
          </p:nvPr>
        </p:nvSpPr>
        <p:spPr>
          <a:xfrm>
            <a:off x="0" y="1123950"/>
            <a:ext cx="12192000" cy="2671515"/>
          </a:xfrm>
          <a:ln>
            <a:noFill/>
          </a:ln>
        </p:spPr>
        <p:txBody>
          <a:bodyPr/>
          <a:lstStyle>
            <a:lvl1pPr>
              <a:defRPr>
                <a:solidFill>
                  <a:schemeClr val="bg1"/>
                </a:solidFill>
              </a:defRPr>
            </a:lvl1pPr>
          </a:lstStyle>
          <a:p>
            <a:endParaRPr lang="zh-CN" altLang="en-US" dirty="0"/>
          </a:p>
        </p:txBody>
      </p:sp>
      <p:sp>
        <p:nvSpPr>
          <p:cNvPr id="9801" name="副标题 2"/>
          <p:cNvSpPr>
            <a:spLocks noGrp="1"/>
          </p:cNvSpPr>
          <p:nvPr userDrawn="1">
            <p:ph type="subTitle" idx="1"/>
          </p:nvPr>
        </p:nvSpPr>
        <p:spPr>
          <a:xfrm>
            <a:off x="669925" y="4924996"/>
            <a:ext cx="10850563" cy="558799"/>
          </a:xfrm>
        </p:spPr>
        <p:txBody>
          <a:bodyPr anchor="ctr">
            <a:normAutofit/>
          </a:bodyPr>
          <a:lstStyle>
            <a:lvl1pPr marL="0" marR="0" indent="0" algn="l" defTabSz="913765" rtl="0" eaLnBrk="1" fontAlgn="auto" latinLnBrk="0" hangingPunct="1">
              <a:lnSpc>
                <a:spcPct val="90000"/>
              </a:lnSpc>
              <a:spcBef>
                <a:spcPts val="1000"/>
              </a:spcBef>
              <a:spcAft>
                <a:spcPts val="0"/>
              </a:spcAft>
              <a:buClrTx/>
              <a:buSzTx/>
              <a:buFont typeface="Arial" panose="020B0604020202020204" pitchFamily="34" charset="0"/>
              <a:buNone/>
              <a:defRPr sz="2000" spc="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marR="0" lvl="0" indent="0" algn="l" defTabSz="913765"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dirty="0"/>
              <a:t>Click to edit Master subtitle style</a:t>
            </a:r>
            <a:endParaRPr lang="en-US" altLang="zh-CN" dirty="0"/>
          </a:p>
        </p:txBody>
      </p:sp>
      <p:sp>
        <p:nvSpPr>
          <p:cNvPr id="9802" name="标题 1"/>
          <p:cNvSpPr>
            <a:spLocks noGrp="1"/>
          </p:cNvSpPr>
          <p:nvPr userDrawn="1">
            <p:ph type="ctrTitle"/>
          </p:nvPr>
        </p:nvSpPr>
        <p:spPr>
          <a:xfrm>
            <a:off x="669925" y="4126588"/>
            <a:ext cx="10850563" cy="767764"/>
          </a:xfrm>
        </p:spPr>
        <p:txBody>
          <a:bodyPr anchor="b">
            <a:normAutofit/>
          </a:bodyPr>
          <a:lstStyle>
            <a:lvl1pPr algn="l">
              <a:defRPr sz="3200" b="1" spc="0">
                <a:solidFill>
                  <a:schemeClr val="tx1"/>
                </a:solidFill>
              </a:defRPr>
            </a:lvl1pPr>
          </a:lstStyle>
          <a:p>
            <a:r>
              <a:rPr lang="en-US" altLang="zh-CN" dirty="0"/>
              <a:t>Click to edit Master title style</a:t>
            </a:r>
            <a:endParaRPr lang="zh-CN" altLang="en-US" dirty="0"/>
          </a:p>
        </p:txBody>
      </p:sp>
      <p:sp>
        <p:nvSpPr>
          <p:cNvPr id="8" name="矩形 7"/>
          <p:cNvSpPr/>
          <p:nvPr userDrawn="1"/>
        </p:nvSpPr>
        <p:spPr>
          <a:xfrm>
            <a:off x="0" y="3840418"/>
            <a:ext cx="12192000" cy="142302"/>
          </a:xfrm>
          <a:prstGeom prst="rect">
            <a:avLst/>
          </a:prstGeom>
          <a:solidFill>
            <a:schemeClr val="bg1">
              <a:lumMod val="65000"/>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20" name="标题 1"/>
          <p:cNvSpPr>
            <a:spLocks noGrp="1"/>
          </p:cNvSpPr>
          <p:nvPr userDrawn="1">
            <p:ph type="title"/>
          </p:nvPr>
        </p:nvSpPr>
        <p:spPr>
          <a:xfrm>
            <a:off x="669924" y="3180213"/>
            <a:ext cx="8128636" cy="804151"/>
          </a:xfrm>
          <a:noFill/>
        </p:spPr>
        <p:txBody>
          <a:bodyPr anchor="b">
            <a:normAutofit/>
          </a:bodyPr>
          <a:lstStyle>
            <a:lvl1pPr>
              <a:defRPr sz="2400" b="1">
                <a:solidFill>
                  <a:schemeClr val="tx1"/>
                </a:solidFill>
              </a:defRPr>
            </a:lvl1pPr>
          </a:lstStyle>
          <a:p>
            <a:r>
              <a:rPr lang="en-US" altLang="zh-CN" dirty="0"/>
              <a:t>Click to edit Master title style</a:t>
            </a:r>
            <a:endParaRPr lang="zh-CN" altLang="en-US" dirty="0"/>
          </a:p>
        </p:txBody>
      </p:sp>
      <p:sp>
        <p:nvSpPr>
          <p:cNvPr id="21" name="文本占位符 2"/>
          <p:cNvSpPr>
            <a:spLocks noGrp="1"/>
          </p:cNvSpPr>
          <p:nvPr userDrawn="1">
            <p:ph type="body" idx="1"/>
          </p:nvPr>
        </p:nvSpPr>
        <p:spPr>
          <a:xfrm>
            <a:off x="669924" y="4027364"/>
            <a:ext cx="8128636" cy="1082874"/>
          </a:xfrm>
          <a:noFill/>
        </p:spPr>
        <p:txBody>
          <a:bodyPr anchor="t">
            <a:normAutofit/>
          </a:bodyPr>
          <a:lstStyle>
            <a:lvl1pPr marL="0" indent="0">
              <a:lnSpc>
                <a:spcPct val="150000"/>
              </a:lnSpc>
              <a:spcBef>
                <a:spcPts val="0"/>
              </a:spcBef>
              <a:buNone/>
              <a:defRPr sz="12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dirty="0"/>
              <a:t>Edit Master text styles</a:t>
            </a:r>
            <a:endParaRPr lang="en-US" altLang="zh-CN" dirty="0"/>
          </a:p>
        </p:txBody>
      </p:sp>
      <p:cxnSp>
        <p:nvCxnSpPr>
          <p:cNvPr id="3" name="直接连接符 2"/>
          <p:cNvCxnSpPr/>
          <p:nvPr userDrawn="1"/>
        </p:nvCxnSpPr>
        <p:spPr>
          <a:xfrm>
            <a:off x="669925" y="4026670"/>
            <a:ext cx="812863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图片占位符 27"/>
          <p:cNvSpPr>
            <a:spLocks noGrp="1"/>
          </p:cNvSpPr>
          <p:nvPr>
            <p:ph type="pic" sz="quarter" idx="10"/>
          </p:nvPr>
        </p:nvSpPr>
        <p:spPr>
          <a:xfrm>
            <a:off x="0" y="1770643"/>
            <a:ext cx="12192000" cy="1052318"/>
          </a:xfrm>
          <a:ln>
            <a:noFill/>
          </a:ln>
        </p:spPr>
        <p:txBody>
          <a:bodyPr/>
          <a:lstStyle>
            <a:lvl1pPr>
              <a:defRPr>
                <a:solidFill>
                  <a:schemeClr val="bg1"/>
                </a:solidFill>
              </a:defRPr>
            </a:lvl1pPr>
          </a:lstStyle>
          <a:p>
            <a:endParaRPr lang="zh-CN" altLang="en-US" dirty="0"/>
          </a:p>
        </p:txBody>
      </p:sp>
      <p:sp>
        <p:nvSpPr>
          <p:cNvPr id="10" name="矩形 9"/>
          <p:cNvSpPr/>
          <p:nvPr userDrawn="1"/>
        </p:nvSpPr>
        <p:spPr>
          <a:xfrm>
            <a:off x="0" y="2875218"/>
            <a:ext cx="12192000" cy="142302"/>
          </a:xfrm>
          <a:prstGeom prst="rect">
            <a:avLst/>
          </a:prstGeom>
          <a:solidFill>
            <a:schemeClr val="bg1">
              <a:lumMod val="65000"/>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 name="日期占位符 1"/>
          <p:cNvSpPr>
            <a:spLocks noGrp="1"/>
          </p:cNvSpPr>
          <p:nvPr>
            <p:ph type="dt" sz="half" idx="11"/>
          </p:nvPr>
        </p:nvSpPr>
        <p:spPr/>
        <p:txBody>
          <a:bodyPr/>
          <a:lstStyle/>
          <a:p>
            <a:fld id="{6489D9C7-5DC6-4263-87FF-7C99F6FB63C3}" type="datetime1">
              <a:rPr lang="zh-CN" altLang="en-US" smtClean="0"/>
            </a:fld>
            <a:endParaRPr lang="zh-CN" altLang="en-US"/>
          </a:p>
        </p:txBody>
      </p:sp>
      <p:sp>
        <p:nvSpPr>
          <p:cNvPr id="4" name="页脚占位符 3"/>
          <p:cNvSpPr>
            <a:spLocks noGrp="1"/>
          </p:cNvSpPr>
          <p:nvPr>
            <p:ph type="ftr" sz="quarter" idx="12"/>
          </p:nvPr>
        </p:nvSpPr>
        <p:spPr/>
        <p:txBody>
          <a:bodyPr/>
          <a:lstStyle/>
          <a:p>
            <a:r>
              <a:rPr lang="en-US" altLang="zh-CN"/>
              <a:t>www.islide.cc</a:t>
            </a:r>
            <a:endParaRPr lang="zh-CN" altLang="en-US" dirty="0"/>
          </a:p>
        </p:txBody>
      </p:sp>
      <p:sp>
        <p:nvSpPr>
          <p:cNvPr id="5" name="灯片编号占位符 4"/>
          <p:cNvSpPr>
            <a:spLocks noGrp="1"/>
          </p:cNvSpPr>
          <p:nvPr>
            <p:ph type="sldNum" sz="quarter" idx="13"/>
          </p:nvPr>
        </p:nvSpPr>
        <p:spPr/>
        <p:txBody>
          <a:bodyPr/>
          <a:lstStyle/>
          <a:p>
            <a:fld id="{5DD3DB80-B894-403A-B48E-6FDC1A72010E}" type="slidenum">
              <a:rPr lang="zh-CN" altLang="en-US" smtClean="0"/>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Click to edit Master title style</a:t>
            </a:r>
            <a:endParaRPr lang="zh-CN" altLang="en-US" dirty="0"/>
          </a:p>
        </p:txBody>
      </p:sp>
      <p:sp>
        <p:nvSpPr>
          <p:cNvPr id="3" name="内容占位符 2"/>
          <p:cNvSpPr>
            <a:spLocks noGrp="1"/>
          </p:cNvSpPr>
          <p:nvPr>
            <p:ph idx="1"/>
          </p:nvPr>
        </p:nvSpPr>
        <p:spPr/>
        <p:txBody>
          <a:bodyPr/>
          <a:lstStyle/>
          <a:p>
            <a:pPr lvl="0"/>
            <a:r>
              <a:rPr lang="en-US" altLang="zh-CN" dirty="0"/>
              <a:t>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zh-CN" altLang="en-US" dirty="0"/>
          </a:p>
        </p:txBody>
      </p:sp>
      <p:sp>
        <p:nvSpPr>
          <p:cNvPr id="4" name="日期占位符 3"/>
          <p:cNvSpPr>
            <a:spLocks noGrp="1"/>
          </p:cNvSpPr>
          <p:nvPr>
            <p:ph type="dt" sz="half" idx="10"/>
          </p:nvPr>
        </p:nvSpPr>
        <p:spPr/>
        <p:txBody>
          <a:bodyPr/>
          <a:lstStyle/>
          <a:p>
            <a:fld id="{6489D9C7-5DC6-4263-87FF-7C99F6FB63C3}" type="datetime1">
              <a:rPr lang="zh-CN" altLang="en-US" smtClean="0"/>
            </a:fld>
            <a:endParaRPr lang="zh-CN" altLang="en-US"/>
          </a:p>
        </p:txBody>
      </p:sp>
      <p:sp>
        <p:nvSpPr>
          <p:cNvPr id="5" name="页脚占位符 4"/>
          <p:cNvSpPr>
            <a:spLocks noGrp="1"/>
          </p:cNvSpPr>
          <p:nvPr>
            <p:ph type="ftr" sz="quarter" idx="11"/>
          </p:nvPr>
        </p:nvSpPr>
        <p:spPr/>
        <p:txBody>
          <a:bodyPr/>
          <a:lstStyle/>
          <a:p>
            <a:r>
              <a:rPr lang="en-US" altLang="zh-CN"/>
              <a:t>www.islide.cc</a:t>
            </a:r>
            <a:endParaRPr lang="zh-CN" altLang="en-US" dirty="0"/>
          </a:p>
        </p:txBody>
      </p:sp>
      <p:sp>
        <p:nvSpPr>
          <p:cNvPr id="6" name="灯片编号占位符 5"/>
          <p:cNvSpPr>
            <a:spLocks noGrp="1"/>
          </p:cNvSpPr>
          <p:nvPr>
            <p:ph type="sldNum" sz="quarter" idx="12"/>
          </p:nvPr>
        </p:nvSpPr>
        <p:spPr/>
        <p:txBody>
          <a:bodyPr/>
          <a:lstStyle/>
          <a:p>
            <a:fld id="{5DD3DB80-B894-403A-B48E-6FDC1A72010E}"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6489D9C7-5DC6-4263-87FF-7C99F6FB63C3}" type="datetime1">
              <a:rPr lang="zh-CN" altLang="en-US" smtClean="0"/>
            </a:fld>
            <a:endParaRPr lang="zh-CN" altLang="en-US"/>
          </a:p>
        </p:txBody>
      </p:sp>
      <p:sp>
        <p:nvSpPr>
          <p:cNvPr id="4" name="页脚占位符 3"/>
          <p:cNvSpPr>
            <a:spLocks noGrp="1"/>
          </p:cNvSpPr>
          <p:nvPr>
            <p:ph type="ftr" sz="quarter" idx="11"/>
          </p:nvPr>
        </p:nvSpPr>
        <p:spPr/>
        <p:txBody>
          <a:bodyPr/>
          <a:lstStyle/>
          <a:p>
            <a:r>
              <a:rPr lang="en-US" altLang="zh-CN"/>
              <a:t>www.islide.cc</a:t>
            </a:r>
            <a:endParaRPr lang="zh-CN" altLang="en-US" dirty="0"/>
          </a:p>
        </p:txBody>
      </p:sp>
      <p:sp>
        <p:nvSpPr>
          <p:cNvPr id="5" name="灯片编号占位符 4"/>
          <p:cNvSpPr>
            <a:spLocks noGrp="1"/>
          </p:cNvSpPr>
          <p:nvPr>
            <p:ph type="sldNum" sz="quarter" idx="12"/>
          </p:nvPr>
        </p:nvSpPr>
        <p:spPr/>
        <p:txBody>
          <a:bodyPr/>
          <a:lstStyle/>
          <a:p>
            <a:fld id="{5DD3DB80-B894-403A-B48E-6FDC1A72010E}" type="slidenum">
              <a:rPr lang="zh-CN" altLang="en-US" smtClean="0"/>
            </a:fld>
            <a:endParaRPr lang="zh-CN" altLang="en-US"/>
          </a:p>
        </p:txBody>
      </p:sp>
      <p:sp>
        <p:nvSpPr>
          <p:cNvPr id="6" name="标题 5"/>
          <p:cNvSpPr>
            <a:spLocks noGrp="1"/>
          </p:cNvSpPr>
          <p:nvPr>
            <p:ph type="title"/>
          </p:nvPr>
        </p:nvSpPr>
        <p:spPr/>
        <p:txBody>
          <a:bodyPr/>
          <a:lstStyle>
            <a:lvl1pPr>
              <a:defRPr/>
            </a:lvl1pPr>
          </a:lstStyle>
          <a:p>
            <a:r>
              <a:rPr lang="en-US" altLang="zh-CN" dirty="0"/>
              <a:t>Click to edit Master title style</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13" name="标题 1"/>
          <p:cNvSpPr>
            <a:spLocks noGrp="1"/>
          </p:cNvSpPr>
          <p:nvPr userDrawn="1">
            <p:ph type="ctrTitle" hasCustomPrompt="1"/>
          </p:nvPr>
        </p:nvSpPr>
        <p:spPr>
          <a:xfrm>
            <a:off x="669925" y="3570003"/>
            <a:ext cx="4482645" cy="973538"/>
          </a:xfr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p:ph type="body" sz="quarter" idx="17" hasCustomPrompt="1"/>
          </p:nvPr>
        </p:nvSpPr>
        <p:spPr>
          <a:xfrm>
            <a:off x="669925" y="4821044"/>
            <a:ext cx="4482645" cy="310871"/>
          </a:xfrm>
        </p:spPr>
        <p:txBody>
          <a:bodyPr vert="horz" lIns="91440" tIns="45720" rIns="91440" bIns="45720" rtlCol="0" anchor="b">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endParaRPr lang="en-US" altLang="zh-CN" dirty="0"/>
          </a:p>
        </p:txBody>
      </p:sp>
      <p:sp>
        <p:nvSpPr>
          <p:cNvPr id="15" name="文本占位符 62"/>
          <p:cNvSpPr>
            <a:spLocks noGrp="1"/>
          </p:cNvSpPr>
          <p:nvPr>
            <p:ph type="body" sz="quarter" idx="18" hasCustomPrompt="1"/>
          </p:nvPr>
        </p:nvSpPr>
        <p:spPr>
          <a:xfrm>
            <a:off x="669925" y="5136678"/>
            <a:ext cx="4482645" cy="310871"/>
          </a:xfrm>
        </p:spPr>
        <p:txBody>
          <a:bodyPr vert="horz" lIns="91440" tIns="45720" rIns="91440" bIns="45720" rtlCol="0">
            <a:normAutofit/>
          </a:bodyPr>
          <a:lstStyle>
            <a:lvl1pPr marL="0" indent="0" algn="l">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en-US" altLang="zh-CN" dirty="0"/>
              <a:t>Data</a:t>
            </a:r>
            <a:endParaRPr lang="en-US" altLang="zh-CN" dirty="0"/>
          </a:p>
        </p:txBody>
      </p:sp>
      <p:cxnSp>
        <p:nvCxnSpPr>
          <p:cNvPr id="1131" name="直接连接符 1130"/>
          <p:cNvCxnSpPr/>
          <p:nvPr userDrawn="1"/>
        </p:nvCxnSpPr>
        <p:spPr>
          <a:xfrm>
            <a:off x="669925" y="5447549"/>
            <a:ext cx="380047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8" name="图片占位符 27"/>
          <p:cNvSpPr>
            <a:spLocks noGrp="1"/>
          </p:cNvSpPr>
          <p:nvPr>
            <p:ph type="pic" sz="quarter" idx="10"/>
          </p:nvPr>
        </p:nvSpPr>
        <p:spPr>
          <a:xfrm>
            <a:off x="0" y="1123950"/>
            <a:ext cx="12192000" cy="2155647"/>
          </a:xfrm>
          <a:ln>
            <a:noFill/>
          </a:ln>
        </p:spPr>
        <p:txBody>
          <a:bodyPr/>
          <a:lstStyle>
            <a:lvl1pPr>
              <a:defRPr>
                <a:solidFill>
                  <a:schemeClr val="bg1"/>
                </a:solidFill>
              </a:defRPr>
            </a:lvl1pPr>
          </a:lstStyle>
          <a:p>
            <a:endParaRPr lang="zh-CN" altLang="en-US" dirty="0"/>
          </a:p>
        </p:txBody>
      </p:sp>
      <p:sp>
        <p:nvSpPr>
          <p:cNvPr id="9" name="矩形 8"/>
          <p:cNvSpPr/>
          <p:nvPr userDrawn="1"/>
        </p:nvSpPr>
        <p:spPr>
          <a:xfrm>
            <a:off x="0" y="3330397"/>
            <a:ext cx="12192000" cy="142302"/>
          </a:xfrm>
          <a:prstGeom prst="rect">
            <a:avLst/>
          </a:prstGeom>
          <a:solidFill>
            <a:schemeClr val="bg1">
              <a:lumMod val="65000"/>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ltLang="zh-CN" dirty="0"/>
              <a:t>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zh-CN" altLang="en-US" dirty="0"/>
          </a:p>
        </p:txBody>
      </p:sp>
      <p:sp>
        <p:nvSpPr>
          <p:cNvPr id="4" name="日期占位符 3"/>
          <p:cNvSpPr>
            <a:spLocks noGrp="1"/>
          </p:cNvSpPr>
          <p:nvPr>
            <p:ph type="dt" sz="half" idx="2"/>
          </p:nvPr>
        </p:nvSpPr>
        <p:spPr>
          <a:xfrm>
            <a:off x="5401732" y="6238875"/>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fld>
            <a:endParaRPr lang="zh-CN" altLang="en-US"/>
          </a:p>
        </p:txBody>
      </p:sp>
      <p:sp>
        <p:nvSpPr>
          <p:cNvPr id="5" name="页脚占位符 4"/>
          <p:cNvSpPr>
            <a:spLocks noGrp="1"/>
          </p:cNvSpPr>
          <p:nvPr>
            <p:ph type="ftr" sz="quarter" idx="3"/>
          </p:nvPr>
        </p:nvSpPr>
        <p:spPr>
          <a:xfrm>
            <a:off x="669924" y="6238875"/>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dirty="0"/>
              <a:t>www.islide.cc</a:t>
            </a:r>
            <a:endParaRPr lang="zh-CN" altLang="en-US" dirty="0"/>
          </a:p>
        </p:txBody>
      </p:sp>
      <p:sp>
        <p:nvSpPr>
          <p:cNvPr id="6" name="灯片编号占位符 5"/>
          <p:cNvSpPr>
            <a:spLocks noGrp="1"/>
          </p:cNvSpPr>
          <p:nvPr>
            <p:ph type="sldNum" sz="quarter" idx="4"/>
          </p:nvPr>
        </p:nvSpPr>
        <p:spPr>
          <a:xfrm>
            <a:off x="8610599" y="6238875"/>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fld>
            <a:endParaRPr lang="zh-CN" altLang="en-US"/>
          </a:p>
        </p:txBody>
      </p:sp>
      <p:cxnSp>
        <p:nvCxnSpPr>
          <p:cNvPr id="8" name="直接连接符 7"/>
          <p:cNvCxnSpPr/>
          <p:nvPr userDrawn="1"/>
        </p:nvCxnSpPr>
        <p:spPr>
          <a:xfrm>
            <a:off x="669924" y="6240463"/>
            <a:ext cx="1085056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userDrawn="1"/>
        </p:nvSpPr>
        <p:spPr>
          <a:xfrm>
            <a:off x="669923" y="1028700"/>
            <a:ext cx="10850563" cy="72000"/>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dt="0"/>
  <p:txStyles>
    <p:title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3765"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3765"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3765"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3765"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hemeOverride" Target="../theme/themeOverride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6.png"/><Relationship Id="rId1" Type="http://schemas.openxmlformats.org/officeDocument/2006/relationships/tags" Target="../tags/tag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7.png"/><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8.png"/><Relationship Id="rId1" Type="http://schemas.openxmlformats.org/officeDocument/2006/relationships/tags" Target="../tags/tag5.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9.png"/><Relationship Id="rId1" Type="http://schemas.openxmlformats.org/officeDocument/2006/relationships/tags" Target="../tags/tag6.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hemeOverride" Target="../theme/themeOverride6.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1.png"/><Relationship Id="rId3" Type="http://schemas.openxmlformats.org/officeDocument/2006/relationships/tags" Target="../tags/tag8.xml"/><Relationship Id="rId2" Type="http://schemas.openxmlformats.org/officeDocument/2006/relationships/image" Target="../media/image10.png"/><Relationship Id="rId1" Type="http://schemas.openxmlformats.org/officeDocument/2006/relationships/tags" Target="../tags/tag7.xml"/></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image" Target="../media/image13.png"/><Relationship Id="rId3" Type="http://schemas.openxmlformats.org/officeDocument/2006/relationships/tags" Target="../tags/tag10.xml"/><Relationship Id="rId2" Type="http://schemas.openxmlformats.org/officeDocument/2006/relationships/image" Target="../media/image12.png"/><Relationship Id="rId1" Type="http://schemas.openxmlformats.org/officeDocument/2006/relationships/tags" Target="../tags/tag9.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themeOverride" Target="../theme/themeOverride7.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hemeOverride" Target="../theme/themeOverride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hemeOverride" Target="../theme/themeOverride3.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hemeOverride" Target="../theme/themeOverride4.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hemeOverride" Target="../theme/themeOverride5.xml"/><Relationship Id="rId2" Type="http://schemas.openxmlformats.org/officeDocument/2006/relationships/tags" Target="../tags/tag2.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0"/>
          </p:nvPr>
        </p:nvPicPr>
        <p:blipFill>
          <a:blip r:embed="rId1"/>
          <a:stretch>
            <a:fillRect/>
          </a:stretch>
        </p:blipFill>
        <p:spPr>
          <a:xfrm>
            <a:off x="-5715" y="687070"/>
            <a:ext cx="12201525" cy="3328670"/>
          </a:xfrm>
          <a:prstGeom prst="rect">
            <a:avLst/>
          </a:prstGeom>
        </p:spPr>
      </p:pic>
      <p:grpSp>
        <p:nvGrpSpPr>
          <p:cNvPr id="109" name="组合 108"/>
          <p:cNvGrpSpPr/>
          <p:nvPr userDrawn="1"/>
        </p:nvGrpSpPr>
        <p:grpSpPr>
          <a:xfrm>
            <a:off x="8901826" y="3015028"/>
            <a:ext cx="2613498" cy="811500"/>
            <a:chOff x="-4066" y="2662628"/>
            <a:chExt cx="2057401" cy="781570"/>
          </a:xfrm>
        </p:grpSpPr>
        <p:sp>
          <p:nvSpPr>
            <p:cNvPr id="111" name="文本框 110"/>
            <p:cNvSpPr txBox="1"/>
            <p:nvPr/>
          </p:nvSpPr>
          <p:spPr>
            <a:xfrm>
              <a:off x="-4066" y="2897016"/>
              <a:ext cx="2057400" cy="547182"/>
            </a:xfrm>
            <a:prstGeom prst="rect">
              <a:avLst/>
            </a:prstGeom>
            <a:noFill/>
          </p:spPr>
          <p:txBody>
            <a:bodyPr wrap="none" rtlCol="0">
              <a:prstTxWarp prst="textPlain">
                <a:avLst/>
              </a:prstTxWarp>
              <a:spAutoFit/>
            </a:bodyPr>
            <a:lstStyle/>
            <a:p>
              <a:r>
                <a:rPr lang="en-US" altLang="zh-CN" sz="16600" b="1" dirty="0">
                  <a:solidFill>
                    <a:schemeClr val="bg1"/>
                  </a:solidFill>
                  <a:latin typeface="+mn-lt"/>
                </a:rPr>
                <a:t>REPORT</a:t>
              </a:r>
              <a:endParaRPr lang="zh-CN" altLang="en-US" sz="16600" b="1" dirty="0">
                <a:solidFill>
                  <a:schemeClr val="bg1"/>
                </a:solidFill>
                <a:latin typeface="+mn-lt"/>
              </a:endParaRPr>
            </a:p>
          </p:txBody>
        </p:sp>
        <p:sp>
          <p:nvSpPr>
            <p:cNvPr id="112" name="矩形 111"/>
            <p:cNvSpPr/>
            <p:nvPr/>
          </p:nvSpPr>
          <p:spPr>
            <a:xfrm>
              <a:off x="802304" y="2662628"/>
              <a:ext cx="1251031" cy="218355"/>
            </a:xfrm>
            <a:prstGeom prst="rect">
              <a:avLst/>
            </a:prstGeom>
            <a:noFill/>
          </p:spPr>
          <p:txBody>
            <a:bodyPr wrap="none" numCol="1" rtlCol="0">
              <a:prstTxWarp prst="textPlain">
                <a:avLst/>
              </a:prstTxWarp>
              <a:spAutoFit/>
            </a:bodyPr>
            <a:lstStyle/>
            <a:p>
              <a:pPr lvl="0"/>
              <a:r>
                <a:rPr lang="en-US" altLang="zh-CN" sz="16600" noProof="0" dirty="0">
                  <a:solidFill>
                    <a:schemeClr val="bg1"/>
                  </a:solidFill>
                  <a:latin typeface="+mn-lt"/>
                </a:rPr>
                <a:t>HUST</a:t>
              </a:r>
              <a:endParaRPr lang="en-US" altLang="zh-CN" sz="16600" noProof="0" dirty="0">
                <a:solidFill>
                  <a:schemeClr val="bg1"/>
                </a:solidFill>
                <a:latin typeface="+mn-lt"/>
              </a:endParaRPr>
            </a:p>
          </p:txBody>
        </p:sp>
      </p:grpSp>
      <p:sp>
        <p:nvSpPr>
          <p:cNvPr id="110" name="文本框 109"/>
          <p:cNvSpPr txBox="1"/>
          <p:nvPr userDrawn="1"/>
        </p:nvSpPr>
        <p:spPr>
          <a:xfrm>
            <a:off x="7178355" y="3058100"/>
            <a:ext cx="1606717" cy="768009"/>
          </a:xfrm>
          <a:prstGeom prst="rect">
            <a:avLst/>
          </a:prstGeom>
          <a:noFill/>
        </p:spPr>
        <p:txBody>
          <a:bodyPr wrap="none" rtlCol="0">
            <a:prstTxWarp prst="textPlain">
              <a:avLst/>
            </a:prstTxWarp>
            <a:spAutoFit/>
          </a:bodyPr>
          <a:lstStyle/>
          <a:p>
            <a:r>
              <a:rPr lang="en-US" altLang="zh-CN" sz="9600" dirty="0">
                <a:solidFill>
                  <a:schemeClr val="bg1"/>
                </a:solidFill>
                <a:latin typeface="Impact" panose="020B0806030902050204" pitchFamily="34" charset="0"/>
              </a:rPr>
              <a:t>2023</a:t>
            </a:r>
            <a:endParaRPr lang="zh-CN" altLang="en-US" sz="9600" dirty="0">
              <a:solidFill>
                <a:schemeClr val="bg1"/>
              </a:solidFill>
              <a:latin typeface="Impact" panose="020B0806030902050204" pitchFamily="34" charset="0"/>
            </a:endParaRPr>
          </a:p>
        </p:txBody>
      </p:sp>
      <p:pic>
        <p:nvPicPr>
          <p:cNvPr id="13" name="图片 12"/>
          <p:cNvPicPr>
            <a:picLocks noChangeAspect="1"/>
          </p:cNvPicPr>
          <p:nvPr/>
        </p:nvPicPr>
        <p:blipFill>
          <a:blip r:embed="rId2"/>
          <a:stretch>
            <a:fillRect/>
          </a:stretch>
        </p:blipFill>
        <p:spPr>
          <a:xfrm>
            <a:off x="512445" y="300990"/>
            <a:ext cx="1511935" cy="1150620"/>
          </a:xfrm>
          <a:prstGeom prst="rect">
            <a:avLst/>
          </a:prstGeom>
        </p:spPr>
      </p:pic>
      <p:sp>
        <p:nvSpPr>
          <p:cNvPr id="14" name="文本框 13"/>
          <p:cNvSpPr txBox="1"/>
          <p:nvPr/>
        </p:nvSpPr>
        <p:spPr>
          <a:xfrm>
            <a:off x="403594" y="4156710"/>
            <a:ext cx="11522075" cy="1200329"/>
          </a:xfrm>
          <a:prstGeom prst="rect">
            <a:avLst/>
          </a:prstGeom>
          <a:noFill/>
        </p:spPr>
        <p:txBody>
          <a:bodyPr wrap="square" rtlCol="0">
            <a:spAutoFit/>
            <a:scene3d>
              <a:camera prst="orthographicFront"/>
              <a:lightRig rig="threePt" dir="t"/>
            </a:scene3d>
            <a:sp3d contourW="12700"/>
          </a:bodyPr>
          <a:lstStyle/>
          <a:p>
            <a:pPr lvl="0">
              <a:defRPr/>
            </a:pPr>
            <a:r>
              <a:rPr lang="en-US" altLang="zh-CN" sz="3600" dirty="0"/>
              <a:t>Adaptive Online Cache Capacity Optimization via Lightweight Working Set Size Estimation at Scale</a:t>
            </a:r>
            <a:endParaRPr lang="zh-CN" altLang="en-US" sz="3600" b="1" dirty="0">
              <a:solidFill>
                <a:schemeClr val="accent1">
                  <a:lumMod val="75000"/>
                </a:schemeClr>
              </a:solidFill>
              <a:latin typeface="+mn-ea"/>
            </a:endParaRPr>
          </a:p>
        </p:txBody>
      </p:sp>
      <p:sp>
        <p:nvSpPr>
          <p:cNvPr id="15" name="文本框 14"/>
          <p:cNvSpPr txBox="1"/>
          <p:nvPr/>
        </p:nvSpPr>
        <p:spPr>
          <a:xfrm>
            <a:off x="512445" y="5357039"/>
            <a:ext cx="5090795" cy="681990"/>
          </a:xfrm>
          <a:prstGeom prst="rect">
            <a:avLst/>
          </a:prstGeom>
          <a:noFill/>
        </p:spPr>
        <p:txBody>
          <a:bodyPr wrap="square" rtlCol="0">
            <a:spAutoFit/>
            <a:scene3d>
              <a:camera prst="orthographicFront"/>
              <a:lightRig rig="threePt" dir="t"/>
            </a:scene3d>
            <a:sp3d contourW="12700"/>
          </a:bodyPr>
          <a:lstStyle/>
          <a:p>
            <a:pPr lvl="0">
              <a:lnSpc>
                <a:spcPct val="120000"/>
              </a:lnSpc>
              <a:defRPr/>
            </a:pPr>
            <a:r>
              <a:rPr kumimoji="0" lang="en-US" altLang="zh-CN" sz="1400" b="0" i="0" u="none" strike="noStrike" kern="1200" cap="none" spc="0" normalizeH="0" baseline="0" noProof="0" dirty="0">
                <a:ln>
                  <a:noFill/>
                </a:ln>
                <a:solidFill>
                  <a:prstClr val="black">
                    <a:lumMod val="65000"/>
                    <a:lumOff val="35000"/>
                  </a:prstClr>
                </a:solidFill>
                <a:effectLst/>
                <a:uLnTx/>
                <a:uFillTx/>
                <a:latin typeface="Century Gothic" panose="020B0502020202020204" pitchFamily="34" charset="0"/>
                <a:ea typeface="微软雅黑" panose="020B0503020204020204" charset="-122"/>
                <a:cs typeface="+mn-cs"/>
              </a:rPr>
              <a:t>——</a:t>
            </a:r>
            <a:r>
              <a:rPr lang="en-US" altLang="zh-CN" dirty="0"/>
              <a:t>USENIX ATC 2023</a:t>
            </a:r>
            <a:endParaRPr lang="en-US" altLang="zh-CN" dirty="0"/>
          </a:p>
          <a:p>
            <a:pPr lvl="0">
              <a:lnSpc>
                <a:spcPct val="120000"/>
              </a:lnSpc>
              <a:defRPr/>
            </a:pPr>
            <a:r>
              <a:rPr kumimoji="0" lang="zh-CN" altLang="en-US" sz="1400" b="0" i="0" u="none" strike="noStrike" kern="1200" cap="none" spc="0" normalizeH="0" baseline="0" noProof="0" dirty="0">
                <a:ln>
                  <a:noFill/>
                </a:ln>
                <a:solidFill>
                  <a:prstClr val="black">
                    <a:lumMod val="65000"/>
                    <a:lumOff val="35000"/>
                  </a:prstClr>
                </a:solidFill>
                <a:effectLst/>
                <a:uLnTx/>
                <a:uFillTx/>
                <a:latin typeface="Century Gothic" panose="020B0502020202020204" pitchFamily="34" charset="0"/>
                <a:ea typeface="微软雅黑" panose="020B0503020204020204" charset="-122"/>
                <a:cs typeface="+mn-cs"/>
              </a:rPr>
              <a:t>基于轻量级范围工作集大小估算实现的在线自适应缓存</a:t>
            </a:r>
            <a:r>
              <a:rPr kumimoji="0" lang="zh-CN" altLang="en-US" sz="1400" b="0" i="0" u="none" strike="noStrike" kern="1200" cap="none" spc="0" normalizeH="0" baseline="0" noProof="0" dirty="0">
                <a:ln>
                  <a:noFill/>
                </a:ln>
                <a:solidFill>
                  <a:prstClr val="black">
                    <a:lumMod val="65000"/>
                    <a:lumOff val="35000"/>
                  </a:prstClr>
                </a:solidFill>
                <a:effectLst/>
                <a:uLnTx/>
                <a:uFillTx/>
                <a:latin typeface="Century Gothic" panose="020B0502020202020204" pitchFamily="34" charset="0"/>
                <a:ea typeface="微软雅黑" panose="020B0503020204020204" charset="-122"/>
                <a:cs typeface="+mn-cs"/>
              </a:rPr>
              <a:t>优化</a:t>
            </a:r>
            <a:endParaRPr kumimoji="0" lang="zh-CN" altLang="en-US" sz="1400" b="0" i="0" u="none" strike="noStrike" kern="1200" cap="none" spc="0" normalizeH="0" baseline="0" noProof="0" dirty="0">
              <a:ln>
                <a:noFill/>
              </a:ln>
              <a:solidFill>
                <a:prstClr val="black">
                  <a:lumMod val="65000"/>
                  <a:lumOff val="35000"/>
                </a:prstClr>
              </a:solidFill>
              <a:effectLst/>
              <a:uLnTx/>
              <a:uFillTx/>
              <a:latin typeface="Century Gothic" panose="020B0502020202020204" pitchFamily="34" charset="0"/>
              <a:ea typeface="微软雅黑" panose="020B0503020204020204" charset="-122"/>
              <a:cs typeface="+mn-cs"/>
            </a:endParaRPr>
          </a:p>
        </p:txBody>
      </p:sp>
      <p:sp>
        <p:nvSpPr>
          <p:cNvPr id="2" name="文本框 1"/>
          <p:cNvSpPr txBox="1"/>
          <p:nvPr/>
        </p:nvSpPr>
        <p:spPr>
          <a:xfrm>
            <a:off x="9302750" y="5976620"/>
            <a:ext cx="2212340" cy="368300"/>
          </a:xfrm>
          <a:prstGeom prst="rect">
            <a:avLst/>
          </a:prstGeom>
          <a:noFill/>
        </p:spPr>
        <p:txBody>
          <a:bodyPr wrap="square" rtlCol="0">
            <a:spAutoFit/>
          </a:bodyPr>
          <a:lstStyle/>
          <a:p>
            <a:r>
              <a:rPr lang="zh-CN" altLang="en-US" dirty="0"/>
              <a:t>汇报</a:t>
            </a:r>
            <a:r>
              <a:rPr lang="zh-CN" altLang="en-US" dirty="0"/>
              <a:t>人：焦梦翔</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randombar(horizontal)">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组合 52"/>
          <p:cNvGrpSpPr/>
          <p:nvPr/>
        </p:nvGrpSpPr>
        <p:grpSpPr>
          <a:xfrm>
            <a:off x="391314" y="4583229"/>
            <a:ext cx="1566230" cy="2069082"/>
            <a:chOff x="6280" y="5821"/>
            <a:chExt cx="2133" cy="2817"/>
          </a:xfrm>
        </p:grpSpPr>
        <p:sp>
          <p:nvSpPr>
            <p:cNvPr id="6" name="椭圆 5"/>
            <p:cNvSpPr/>
            <p:nvPr/>
          </p:nvSpPr>
          <p:spPr>
            <a:xfrm>
              <a:off x="6583" y="5821"/>
              <a:ext cx="1829" cy="1829"/>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p>
          </p:txBody>
        </p:sp>
        <p:sp>
          <p:nvSpPr>
            <p:cNvPr id="7" name="椭圆 6"/>
            <p:cNvSpPr/>
            <p:nvPr/>
          </p:nvSpPr>
          <p:spPr>
            <a:xfrm>
              <a:off x="6280" y="8032"/>
              <a:ext cx="606" cy="606"/>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p>
          </p:txBody>
        </p:sp>
      </p:grpSp>
      <p:sp>
        <p:nvSpPr>
          <p:cNvPr id="24" name="椭圆 23"/>
          <p:cNvSpPr/>
          <p:nvPr/>
        </p:nvSpPr>
        <p:spPr>
          <a:xfrm>
            <a:off x="6313978" y="2082801"/>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1</a:t>
            </a:r>
            <a:endParaRPr lang="en-US" altLang="zh-CN" sz="2400" dirty="0"/>
          </a:p>
        </p:txBody>
      </p:sp>
      <p:sp>
        <p:nvSpPr>
          <p:cNvPr id="20" name="椭圆 19"/>
          <p:cNvSpPr/>
          <p:nvPr/>
        </p:nvSpPr>
        <p:spPr>
          <a:xfrm>
            <a:off x="6312946" y="2973479"/>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2</a:t>
            </a:r>
            <a:endParaRPr lang="en-US" altLang="zh-CN" sz="2400" dirty="0"/>
          </a:p>
        </p:txBody>
      </p:sp>
      <p:sp>
        <p:nvSpPr>
          <p:cNvPr id="16" name="椭圆 15"/>
          <p:cNvSpPr/>
          <p:nvPr/>
        </p:nvSpPr>
        <p:spPr>
          <a:xfrm>
            <a:off x="6312946" y="3978851"/>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3</a:t>
            </a:r>
            <a:endParaRPr lang="en-US" altLang="zh-CN" sz="2400" dirty="0"/>
          </a:p>
        </p:txBody>
      </p:sp>
      <p:sp>
        <p:nvSpPr>
          <p:cNvPr id="27" name="iṩḷiďê"/>
          <p:cNvSpPr/>
          <p:nvPr/>
        </p:nvSpPr>
        <p:spPr>
          <a:xfrm>
            <a:off x="6702716" y="2071856"/>
            <a:ext cx="2074388" cy="377988"/>
          </a:xfrm>
          <a:prstGeom prst="rect">
            <a:avLst/>
          </a:prstGeom>
        </p:spPr>
        <p:txBody>
          <a:bodyPr wrap="none" lIns="90000" tIns="46800" rIns="90000" bIns="46800" anchor="ctr" anchorCtr="1">
            <a:normAutofit/>
          </a:bodyPr>
          <a:lstStyle/>
          <a:p>
            <a:pPr algn="ctr"/>
            <a:r>
              <a:rPr lang="en-US" altLang="zh-CN" sz="1600" b="1" dirty="0">
                <a:effectLst/>
              </a:rPr>
              <a:t>fingerprint</a:t>
            </a:r>
            <a:endParaRPr lang="zh-CN" altLang="en-US" sz="1600" b="1" dirty="0">
              <a:effectLst/>
            </a:endParaRPr>
          </a:p>
        </p:txBody>
      </p:sp>
      <p:sp>
        <p:nvSpPr>
          <p:cNvPr id="28" name="iSḻïḋè"/>
          <p:cNvSpPr/>
          <p:nvPr/>
        </p:nvSpPr>
        <p:spPr>
          <a:xfrm>
            <a:off x="7093258" y="2280920"/>
            <a:ext cx="3819852" cy="561340"/>
          </a:xfrm>
          <a:prstGeom prst="rect">
            <a:avLst/>
          </a:prstGeom>
        </p:spPr>
        <p:txBody>
          <a:bodyPr wrap="square" lIns="90000" tIns="46800" rIns="90000" bIns="46800" anchor="ctr" anchorCtr="1">
            <a:normAutofit/>
          </a:bodyPr>
          <a:lstStyle/>
          <a:p>
            <a:pPr>
              <a:lnSpc>
                <a:spcPct val="120000"/>
              </a:lnSpc>
            </a:pPr>
            <a:r>
              <a:rPr lang="zh-CN" altLang="en-US" sz="1100" b="0" i="0" dirty="0">
                <a:solidFill>
                  <a:srgbClr val="182026"/>
                </a:solidFill>
                <a:effectLst/>
                <a:latin typeface="-apple-system"/>
              </a:rPr>
              <a:t>指纹字段是项目的简洁表示。通常，指纹的比特数很少，比原始物品的大小要小得多。</a:t>
            </a:r>
            <a:endParaRPr lang="en-US" altLang="zh-CN" sz="1100" dirty="0"/>
          </a:p>
        </p:txBody>
      </p:sp>
      <p:sp>
        <p:nvSpPr>
          <p:cNvPr id="45" name="iṩḷiďê"/>
          <p:cNvSpPr/>
          <p:nvPr/>
        </p:nvSpPr>
        <p:spPr>
          <a:xfrm>
            <a:off x="6701684" y="2973091"/>
            <a:ext cx="2074388" cy="377988"/>
          </a:xfrm>
          <a:prstGeom prst="rect">
            <a:avLst/>
          </a:prstGeom>
        </p:spPr>
        <p:txBody>
          <a:bodyPr wrap="none" lIns="90000" tIns="46800" rIns="90000" bIns="46800" anchor="ctr" anchorCtr="1">
            <a:normAutofit/>
          </a:bodyPr>
          <a:lstStyle/>
          <a:p>
            <a:pPr algn="ctr"/>
            <a:r>
              <a:rPr lang="en-US" altLang="zh-CN" sz="1600" b="1" dirty="0">
                <a:effectLst/>
              </a:rPr>
              <a:t>clock</a:t>
            </a:r>
            <a:endParaRPr lang="zh-CN" altLang="en-US" sz="1600" b="1" dirty="0">
              <a:effectLst/>
            </a:endParaRPr>
          </a:p>
        </p:txBody>
      </p:sp>
      <p:sp>
        <p:nvSpPr>
          <p:cNvPr id="46" name="iSḻïḋè"/>
          <p:cNvSpPr/>
          <p:nvPr/>
        </p:nvSpPr>
        <p:spPr>
          <a:xfrm>
            <a:off x="7092226" y="3319112"/>
            <a:ext cx="3819852" cy="561340"/>
          </a:xfrm>
          <a:prstGeom prst="rect">
            <a:avLst/>
          </a:prstGeom>
        </p:spPr>
        <p:txBody>
          <a:bodyPr wrap="square" lIns="90000" tIns="46800" rIns="90000" bIns="46800" anchor="ctr" anchorCtr="1">
            <a:noAutofit/>
          </a:bodyPr>
          <a:lstStyle/>
          <a:p>
            <a:pPr>
              <a:lnSpc>
                <a:spcPct val="120000"/>
              </a:lnSpc>
            </a:pPr>
            <a:r>
              <a:rPr lang="zh-CN" altLang="en-US" sz="1100" b="0" i="0" dirty="0">
                <a:solidFill>
                  <a:srgbClr val="182026"/>
                </a:solidFill>
                <a:effectLst/>
                <a:latin typeface="-apple-system"/>
              </a:rPr>
              <a:t>时钟值代表项目的新鲜程度。</a:t>
            </a:r>
            <a:r>
              <a:rPr lang="en-US" altLang="zh-CN" sz="1100" b="0" i="0" dirty="0" err="1">
                <a:solidFill>
                  <a:srgbClr val="182026"/>
                </a:solidFill>
                <a:effectLst/>
                <a:latin typeface="-apple-system"/>
              </a:rPr>
              <a:t>Cuki</a:t>
            </a:r>
            <a:r>
              <a:rPr lang="en-US" altLang="zh-CN" sz="1100" b="0" i="0" dirty="0">
                <a:solidFill>
                  <a:srgbClr val="182026"/>
                </a:solidFill>
                <a:effectLst/>
                <a:latin typeface="-apple-system"/>
              </a:rPr>
              <a:t> </a:t>
            </a:r>
            <a:r>
              <a:rPr lang="zh-CN" altLang="en-US" sz="1100" b="0" i="0" dirty="0">
                <a:solidFill>
                  <a:srgbClr val="182026"/>
                </a:solidFill>
                <a:effectLst/>
                <a:latin typeface="-apple-system"/>
              </a:rPr>
              <a:t>会在项目被访问（插入或查找）时将项目的时钟值设置为预定义的 </a:t>
            </a:r>
            <a:r>
              <a:rPr lang="en-US" altLang="zh-CN" sz="1100" b="0" i="0" dirty="0">
                <a:solidFill>
                  <a:srgbClr val="182026"/>
                </a:solidFill>
                <a:effectLst/>
                <a:latin typeface="-apple-system"/>
              </a:rPr>
              <a:t>MAX_AGE</a:t>
            </a:r>
            <a:r>
              <a:rPr lang="zh-CN" altLang="en-US" sz="1100" b="0" i="0" dirty="0">
                <a:solidFill>
                  <a:srgbClr val="182026"/>
                </a:solidFill>
                <a:effectLst/>
                <a:latin typeface="-apple-system"/>
              </a:rPr>
              <a:t>，并通过老化操作随时间周期性地降低时钟值。</a:t>
            </a:r>
            <a:endParaRPr lang="en-US" altLang="zh-CN" sz="1100" dirty="0"/>
          </a:p>
        </p:txBody>
      </p:sp>
      <p:sp>
        <p:nvSpPr>
          <p:cNvPr id="47" name="iṩḷiďê"/>
          <p:cNvSpPr/>
          <p:nvPr/>
        </p:nvSpPr>
        <p:spPr>
          <a:xfrm>
            <a:off x="6701684" y="3978861"/>
            <a:ext cx="2074388" cy="377988"/>
          </a:xfrm>
          <a:prstGeom prst="rect">
            <a:avLst/>
          </a:prstGeom>
        </p:spPr>
        <p:txBody>
          <a:bodyPr wrap="none" lIns="90000" tIns="46800" rIns="90000" bIns="46800" anchor="ctr" anchorCtr="1">
            <a:normAutofit/>
          </a:bodyPr>
          <a:lstStyle/>
          <a:p>
            <a:pPr algn="ctr"/>
            <a:r>
              <a:rPr lang="en-US" altLang="zh-CN" sz="1600" b="1" dirty="0">
                <a:effectLst/>
              </a:rPr>
              <a:t>size</a:t>
            </a:r>
            <a:endParaRPr lang="zh-CN" altLang="en-US" sz="1600" b="1" dirty="0">
              <a:effectLst/>
            </a:endParaRPr>
          </a:p>
        </p:txBody>
      </p:sp>
      <p:sp>
        <p:nvSpPr>
          <p:cNvPr id="49" name="iSḻïḋè"/>
          <p:cNvSpPr/>
          <p:nvPr/>
        </p:nvSpPr>
        <p:spPr>
          <a:xfrm>
            <a:off x="7091591" y="4269854"/>
            <a:ext cx="3819852" cy="561340"/>
          </a:xfrm>
          <a:prstGeom prst="rect">
            <a:avLst/>
          </a:prstGeom>
        </p:spPr>
        <p:txBody>
          <a:bodyPr wrap="square" lIns="90000" tIns="46800" rIns="90000" bIns="46800" anchor="ctr" anchorCtr="1">
            <a:noAutofit/>
          </a:bodyPr>
          <a:lstStyle/>
          <a:p>
            <a:pPr>
              <a:lnSpc>
                <a:spcPct val="120000"/>
              </a:lnSpc>
            </a:pPr>
            <a:r>
              <a:rPr lang="zh-CN" altLang="en-US" sz="1100" b="0" i="0" dirty="0">
                <a:solidFill>
                  <a:srgbClr val="182026"/>
                </a:solidFill>
                <a:effectLst/>
                <a:latin typeface="-apple-system"/>
              </a:rPr>
              <a:t>尺寸字段存储每个项目的编码大小。我们提出了分组大小编码技术。它将每个项目的低位保存到相同</a:t>
            </a:r>
            <a:r>
              <a:rPr lang="zh-CN" altLang="en-US" sz="1100" b="0" i="0" dirty="0">
                <a:solidFill>
                  <a:srgbClr val="182026"/>
                </a:solidFill>
                <a:effectLst/>
                <a:latin typeface="-apple-system"/>
              </a:rPr>
              <a:t>高位前缀的组中。</a:t>
            </a:r>
            <a:endParaRPr lang="en-US" altLang="zh-CN" sz="1100" dirty="0"/>
          </a:p>
        </p:txBody>
      </p:sp>
      <p:sp>
        <p:nvSpPr>
          <p:cNvPr id="52" name="标题 3"/>
          <p:cNvSpPr>
            <a:spLocks noGrp="1"/>
          </p:cNvSpPr>
          <p:nvPr/>
        </p:nvSpPr>
        <p:spPr>
          <a:xfrm>
            <a:off x="669924" y="1"/>
            <a:ext cx="10850563" cy="1028699"/>
          </a:xfrm>
          <a:prstGeom prst="rect">
            <a:avLst/>
          </a:prstGeom>
        </p:spPr>
        <p:txBody>
          <a:bodyPr vert="horz" lIns="91440" tIns="45720" rIns="91440" bIns="45720" rtlCol="0" anchor="b">
            <a:normAutofit/>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dirty="0"/>
              <a:t>解决方案</a:t>
            </a:r>
            <a:r>
              <a:rPr lang="en-US" altLang="zh-CN" dirty="0"/>
              <a:t>——</a:t>
            </a:r>
            <a:r>
              <a:rPr lang="en-US" altLang="zh-CN" dirty="0" err="1"/>
              <a:t>Cuki</a:t>
            </a:r>
            <a:r>
              <a:rPr lang="zh-CN" altLang="en-US" dirty="0"/>
              <a:t>条目字段</a:t>
            </a:r>
            <a:endParaRPr lang="zh-CN" altLang="en-US" dirty="0"/>
          </a:p>
        </p:txBody>
      </p:sp>
      <p:pic>
        <p:nvPicPr>
          <p:cNvPr id="3" name="图片 2"/>
          <p:cNvPicPr>
            <a:picLocks noChangeAspect="1"/>
          </p:cNvPicPr>
          <p:nvPr/>
        </p:nvPicPr>
        <p:blipFill>
          <a:blip r:embed="rId1"/>
          <a:stretch>
            <a:fillRect/>
          </a:stretch>
        </p:blipFill>
        <p:spPr>
          <a:xfrm>
            <a:off x="391314" y="2642248"/>
            <a:ext cx="5208039" cy="1714601"/>
          </a:xfrm>
          <a:prstGeom prst="rect">
            <a:avLst/>
          </a:prstGeom>
        </p:spPr>
      </p:pic>
      <p:sp>
        <p:nvSpPr>
          <p:cNvPr id="2" name="椭圆 1"/>
          <p:cNvSpPr/>
          <p:nvPr/>
        </p:nvSpPr>
        <p:spPr>
          <a:xfrm>
            <a:off x="6312946" y="5102948"/>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4</a:t>
            </a:r>
            <a:endParaRPr lang="en-US" altLang="zh-CN" sz="2400" dirty="0"/>
          </a:p>
        </p:txBody>
      </p:sp>
      <p:sp>
        <p:nvSpPr>
          <p:cNvPr id="4" name="iṩḷiďê"/>
          <p:cNvSpPr/>
          <p:nvPr/>
        </p:nvSpPr>
        <p:spPr>
          <a:xfrm>
            <a:off x="6701684" y="5102958"/>
            <a:ext cx="2074388" cy="377988"/>
          </a:xfrm>
          <a:prstGeom prst="rect">
            <a:avLst/>
          </a:prstGeom>
        </p:spPr>
        <p:txBody>
          <a:bodyPr wrap="none" lIns="90000" tIns="46800" rIns="90000" bIns="46800" anchor="ctr" anchorCtr="1">
            <a:normAutofit/>
          </a:bodyPr>
          <a:lstStyle/>
          <a:p>
            <a:pPr algn="ctr"/>
            <a:r>
              <a:rPr lang="en-US" altLang="zh-CN" sz="1600" b="1" dirty="0">
                <a:effectLst/>
              </a:rPr>
              <a:t>payload</a:t>
            </a:r>
            <a:endParaRPr lang="zh-CN" altLang="en-US" sz="1600" b="1" dirty="0">
              <a:effectLst/>
            </a:endParaRPr>
          </a:p>
        </p:txBody>
      </p:sp>
      <p:sp>
        <p:nvSpPr>
          <p:cNvPr id="5" name="iSḻïḋè"/>
          <p:cNvSpPr/>
          <p:nvPr/>
        </p:nvSpPr>
        <p:spPr>
          <a:xfrm>
            <a:off x="7092226" y="5480946"/>
            <a:ext cx="3819852" cy="561340"/>
          </a:xfrm>
          <a:prstGeom prst="rect">
            <a:avLst/>
          </a:prstGeom>
        </p:spPr>
        <p:txBody>
          <a:bodyPr wrap="square" lIns="90000" tIns="46800" rIns="90000" bIns="46800" anchor="ctr" anchorCtr="1">
            <a:noAutofit/>
          </a:bodyPr>
          <a:lstStyle/>
          <a:p>
            <a:pPr>
              <a:lnSpc>
                <a:spcPct val="120000"/>
              </a:lnSpc>
            </a:pPr>
            <a:r>
              <a:rPr lang="zh-CN" altLang="en-US" sz="1200" b="0" i="0" dirty="0">
                <a:solidFill>
                  <a:srgbClr val="182026"/>
                </a:solidFill>
                <a:effectLst/>
                <a:latin typeface="-apple-system"/>
              </a:rPr>
              <a:t>有效载荷字段存储项目的辅助信息，以满足个性化需求。</a:t>
            </a:r>
            <a:r>
              <a:rPr lang="zh-CN" altLang="en-US" sz="1200" b="0" i="0" dirty="0">
                <a:solidFill>
                  <a:srgbClr val="182026"/>
                </a:solidFill>
                <a:effectLst/>
                <a:latin typeface="-apple-system"/>
              </a:rPr>
              <a:t>例如用于范围工作组的大小估计。</a:t>
            </a:r>
            <a:endParaRPr lang="en-US" altLang="zh-CN" sz="1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1000" fill="hold"/>
                                        <p:tgtEl>
                                          <p:spTgt spid="24"/>
                                        </p:tgtEl>
                                        <p:attrNameLst>
                                          <p:attrName>ppt_x</p:attrName>
                                        </p:attrNameLst>
                                      </p:cBhvr>
                                      <p:tavLst>
                                        <p:tav tm="0">
                                          <p:val>
                                            <p:strVal val="1+#ppt_w/2"/>
                                          </p:val>
                                        </p:tav>
                                        <p:tav tm="100000">
                                          <p:val>
                                            <p:strVal val="#ppt_x"/>
                                          </p:val>
                                        </p:tav>
                                      </p:tavLst>
                                    </p:anim>
                                    <p:anim calcmode="lin" valueType="num">
                                      <p:cBhvr additive="base">
                                        <p:cTn id="8" dur="1000" fill="hold"/>
                                        <p:tgtEl>
                                          <p:spTgt spid="2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1+#ppt_w/2"/>
                                          </p:val>
                                        </p:tav>
                                        <p:tav tm="100000">
                                          <p:val>
                                            <p:strVal val="#ppt_x"/>
                                          </p:val>
                                        </p:tav>
                                      </p:tavLst>
                                    </p:anim>
                                    <p:anim calcmode="lin" valueType="num">
                                      <p:cBhvr additive="base">
                                        <p:cTn id="12" dur="10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1+#ppt_w/2"/>
                                          </p:val>
                                        </p:tav>
                                        <p:tav tm="100000">
                                          <p:val>
                                            <p:strVal val="#ppt_x"/>
                                          </p:val>
                                        </p:tav>
                                      </p:tavLst>
                                    </p:anim>
                                    <p:anim calcmode="lin" valueType="num">
                                      <p:cBhvr additive="base">
                                        <p:cTn id="16" dur="1000" fill="hold"/>
                                        <p:tgtEl>
                                          <p:spTgt spid="16"/>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35" presetClass="path" presetSubtype="0" autoRev="1" fill="hold" grpId="1" nodeType="afterEffect">
                                  <p:stCondLst>
                                    <p:cond delay="0"/>
                                  </p:stCondLst>
                                  <p:childTnLst>
                                    <p:animMotion origin="layout" path="M 0 -3.7037E-7 L -0.02969 -3.7037E-7 " pathEditMode="relative" rAng="0" ptsTypes="AA">
                                      <p:cBhvr>
                                        <p:cTn id="19" dur="500" fill="hold"/>
                                        <p:tgtEl>
                                          <p:spTgt spid="16"/>
                                        </p:tgtEl>
                                        <p:attrNameLst>
                                          <p:attrName>ppt_x</p:attrName>
                                          <p:attrName>ppt_y</p:attrName>
                                        </p:attrNameLst>
                                      </p:cBhvr>
                                      <p:rCtr x="-1484" y="0"/>
                                    </p:animMotion>
                                  </p:childTnLst>
                                </p:cTn>
                              </p:par>
                              <p:par>
                                <p:cTn id="20" presetID="35" presetClass="path" presetSubtype="0" autoRev="1" fill="hold" grpId="1" nodeType="withEffect">
                                  <p:stCondLst>
                                    <p:cond delay="0"/>
                                  </p:stCondLst>
                                  <p:childTnLst>
                                    <p:animMotion origin="layout" path="M 0 -3.7037E-7 L -0.02969 -3.7037E-7 " pathEditMode="relative" rAng="0" ptsTypes="AA">
                                      <p:cBhvr>
                                        <p:cTn id="21" dur="500" fill="hold"/>
                                        <p:tgtEl>
                                          <p:spTgt spid="20"/>
                                        </p:tgtEl>
                                        <p:attrNameLst>
                                          <p:attrName>ppt_x</p:attrName>
                                          <p:attrName>ppt_y</p:attrName>
                                        </p:attrNameLst>
                                      </p:cBhvr>
                                      <p:rCtr x="-1484" y="0"/>
                                    </p:animMotion>
                                  </p:childTnLst>
                                </p:cTn>
                              </p:par>
                              <p:par>
                                <p:cTn id="22" presetID="35" presetClass="path" presetSubtype="0" autoRev="1" fill="hold" grpId="1" nodeType="withEffect">
                                  <p:stCondLst>
                                    <p:cond delay="0"/>
                                  </p:stCondLst>
                                  <p:childTnLst>
                                    <p:animMotion origin="layout" path="M 0 -3.7037E-7 L -0.02969 -3.7037E-7 " pathEditMode="relative" rAng="0" ptsTypes="AA">
                                      <p:cBhvr>
                                        <p:cTn id="23" dur="500" fill="hold"/>
                                        <p:tgtEl>
                                          <p:spTgt spid="24"/>
                                        </p:tgtEl>
                                        <p:attrNameLst>
                                          <p:attrName>ppt_x</p:attrName>
                                          <p:attrName>ppt_y</p:attrName>
                                        </p:attrNameLst>
                                      </p:cBhvr>
                                      <p:rCtr x="-1484" y="0"/>
                                    </p:animMotion>
                                  </p:childTnLst>
                                </p:cTn>
                              </p:par>
                              <p:par>
                                <p:cTn id="24" presetID="2" presetClass="entr" presetSubtype="2"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 calcmode="lin" valueType="num">
                                      <p:cBhvr additive="base">
                                        <p:cTn id="26" dur="1000" fill="hold"/>
                                        <p:tgtEl>
                                          <p:spTgt spid="2"/>
                                        </p:tgtEl>
                                        <p:attrNameLst>
                                          <p:attrName>ppt_x</p:attrName>
                                        </p:attrNameLst>
                                      </p:cBhvr>
                                      <p:tavLst>
                                        <p:tav tm="0">
                                          <p:val>
                                            <p:strVal val="1+#ppt_w/2"/>
                                          </p:val>
                                        </p:tav>
                                        <p:tav tm="100000">
                                          <p:val>
                                            <p:strVal val="#ppt_x"/>
                                          </p:val>
                                        </p:tav>
                                      </p:tavLst>
                                    </p:anim>
                                    <p:anim calcmode="lin" valueType="num">
                                      <p:cBhvr additive="base">
                                        <p:cTn id="27" dur="1000" fill="hold"/>
                                        <p:tgtEl>
                                          <p:spTgt spid="2"/>
                                        </p:tgtEl>
                                        <p:attrNameLst>
                                          <p:attrName>ppt_y</p:attrName>
                                        </p:attrNameLst>
                                      </p:cBhvr>
                                      <p:tavLst>
                                        <p:tav tm="0">
                                          <p:val>
                                            <p:strVal val="#ppt_y"/>
                                          </p:val>
                                        </p:tav>
                                        <p:tav tm="100000">
                                          <p:val>
                                            <p:strVal val="#ppt_y"/>
                                          </p:val>
                                        </p:tav>
                                      </p:tavLst>
                                    </p:anim>
                                  </p:childTnLst>
                                </p:cTn>
                              </p:par>
                            </p:childTnLst>
                          </p:cTn>
                        </p:par>
                        <p:par>
                          <p:cTn id="28" fill="hold">
                            <p:stCondLst>
                              <p:cond delay="1500"/>
                            </p:stCondLst>
                            <p:childTnLst>
                              <p:par>
                                <p:cTn id="29" presetID="35" presetClass="path" presetSubtype="0" autoRev="1" fill="hold" grpId="1" nodeType="afterEffect">
                                  <p:stCondLst>
                                    <p:cond delay="0"/>
                                  </p:stCondLst>
                                  <p:childTnLst>
                                    <p:animMotion origin="layout" path="M 0 -3.7037E-7 L -0.02969 -3.7037E-7 " pathEditMode="relative" rAng="0" ptsTypes="AA">
                                      <p:cBhvr>
                                        <p:cTn id="30" dur="500" fill="hold"/>
                                        <p:tgtEl>
                                          <p:spTgt spid="2"/>
                                        </p:tgtEl>
                                        <p:attrNameLst>
                                          <p:attrName>ppt_x</p:attrName>
                                          <p:attrName>ppt_y</p:attrName>
                                        </p:attrNameLst>
                                      </p:cBhvr>
                                      <p:rCtr x="-1484"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4" grpId="1" bldLvl="0" animBg="1"/>
      <p:bldP spid="20" grpId="0" bldLvl="0" animBg="1"/>
      <p:bldP spid="20" grpId="1" bldLvl="0" animBg="1"/>
      <p:bldP spid="16" grpId="0" bldLvl="0" animBg="1"/>
      <p:bldP spid="16" grpId="1" bldLvl="0" animBg="1"/>
      <p:bldP spid="2" grpId="0" bldLvl="0" animBg="1"/>
      <p:bldP spid="2" grpId="1"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解决方案</a:t>
            </a:r>
            <a:r>
              <a:rPr lang="en-US" altLang="zh-CN" dirty="0"/>
              <a:t>——Cu</a:t>
            </a:r>
            <a:r>
              <a:rPr lang="en-US" altLang="zh-CN" dirty="0"/>
              <a:t>ki</a:t>
            </a:r>
            <a:r>
              <a:rPr lang="zh-CN" altLang="en-US" dirty="0"/>
              <a:t>的</a:t>
            </a:r>
            <a:r>
              <a:rPr lang="zh-CN" altLang="en-US" dirty="0"/>
              <a:t>操作</a:t>
            </a:r>
            <a:endParaRPr lang="zh-CN" altLang="en-US" dirty="0"/>
          </a:p>
        </p:txBody>
      </p:sp>
      <p:sp>
        <p:nvSpPr>
          <p:cNvPr id="3" name="内容占位符 2"/>
          <p:cNvSpPr>
            <a:spLocks noGrp="1"/>
          </p:cNvSpPr>
          <p:nvPr>
            <p:ph idx="1"/>
          </p:nvPr>
        </p:nvSpPr>
        <p:spPr>
          <a:xfrm>
            <a:off x="669925" y="1500505"/>
            <a:ext cx="5906135" cy="4643120"/>
          </a:xfrm>
        </p:spPr>
        <p:txBody>
          <a:bodyPr>
            <a:normAutofit/>
          </a:bodyPr>
          <a:lstStyle/>
          <a:p>
            <a:pPr>
              <a:lnSpc>
                <a:spcPct val="150000"/>
              </a:lnSpc>
            </a:pPr>
            <a:r>
              <a:rPr lang="zh-CN" altLang="en-US" b="1" i="0" dirty="0">
                <a:solidFill>
                  <a:srgbClr val="182026"/>
                </a:solidFill>
                <a:effectLst/>
                <a:latin typeface="-apple-system"/>
              </a:rPr>
              <a:t>插入</a:t>
            </a:r>
            <a:r>
              <a:rPr lang="en-US" altLang="zh-CN" b="1" i="0" dirty="0">
                <a:solidFill>
                  <a:srgbClr val="182026"/>
                </a:solidFill>
                <a:effectLst/>
                <a:latin typeface="-apple-system"/>
              </a:rPr>
              <a:t> </a:t>
            </a:r>
            <a:r>
              <a:rPr lang="zh-CN" altLang="en-US" i="0" dirty="0">
                <a:solidFill>
                  <a:srgbClr val="182026"/>
                </a:solidFill>
                <a:effectLst/>
                <a:latin typeface="-apple-system"/>
              </a:rPr>
              <a:t>用以下公式</a:t>
            </a:r>
            <a:r>
              <a:rPr lang="zh-CN" altLang="en-US" b="0" i="0" dirty="0">
                <a:solidFill>
                  <a:srgbClr val="182026"/>
                </a:solidFill>
                <a:effectLst/>
                <a:latin typeface="-apple-system"/>
              </a:rPr>
              <a:t>计算项目</a:t>
            </a:r>
            <a:r>
              <a:rPr lang="en-US" altLang="zh-CN" b="0" i="0" dirty="0">
                <a:solidFill>
                  <a:srgbClr val="182026"/>
                </a:solidFill>
                <a:effectLst/>
                <a:latin typeface="-apple-system"/>
              </a:rPr>
              <a:t>x</a:t>
            </a:r>
            <a:r>
              <a:rPr lang="zh-CN" altLang="en-US" b="0" i="0" dirty="0">
                <a:solidFill>
                  <a:srgbClr val="182026"/>
                </a:solidFill>
                <a:effectLst/>
                <a:latin typeface="-apple-system"/>
              </a:rPr>
              <a:t>的两个</a:t>
            </a:r>
            <a:r>
              <a:rPr lang="en-US" altLang="zh-CN" b="0" i="0" dirty="0">
                <a:solidFill>
                  <a:srgbClr val="182026"/>
                </a:solidFill>
                <a:effectLst/>
                <a:latin typeface="-apple-system"/>
              </a:rPr>
              <a:t>hash</a:t>
            </a:r>
            <a:r>
              <a:rPr lang="zh-CN" altLang="en-US" b="0" i="0" dirty="0">
                <a:solidFill>
                  <a:srgbClr val="182026"/>
                </a:solidFill>
                <a:effectLst/>
                <a:latin typeface="-apple-system"/>
              </a:rPr>
              <a:t>值，获得两个候选</a:t>
            </a:r>
            <a:r>
              <a:rPr lang="zh-CN" altLang="en-US" b="0" i="0" dirty="0">
                <a:solidFill>
                  <a:srgbClr val="182026"/>
                </a:solidFill>
                <a:effectLst/>
                <a:latin typeface="-apple-system"/>
              </a:rPr>
              <a:t>桶。</a:t>
            </a:r>
            <a:endParaRPr lang="zh-CN" altLang="en-US" b="0" i="0" dirty="0">
              <a:solidFill>
                <a:srgbClr val="182026"/>
              </a:solidFill>
              <a:effectLst/>
              <a:latin typeface="-apple-system"/>
            </a:endParaRPr>
          </a:p>
          <a:p>
            <a:pPr fontAlgn="auto">
              <a:lnSpc>
                <a:spcPct val="100000"/>
              </a:lnSpc>
            </a:pPr>
            <a:r>
              <a:rPr lang="zh-CN" altLang="en-US" b="0" i="0" dirty="0">
                <a:solidFill>
                  <a:srgbClr val="182026"/>
                </a:solidFill>
                <a:effectLst/>
                <a:cs typeface="+mn-lt"/>
              </a:rPr>
              <a:t>f = fingerprint(x)</a:t>
            </a:r>
            <a:endParaRPr lang="zh-CN" altLang="en-US" b="0" i="0" dirty="0">
              <a:solidFill>
                <a:srgbClr val="182026"/>
              </a:solidFill>
              <a:effectLst/>
              <a:cs typeface="+mn-lt"/>
            </a:endParaRPr>
          </a:p>
          <a:p>
            <a:pPr fontAlgn="auto">
              <a:lnSpc>
                <a:spcPct val="100000"/>
              </a:lnSpc>
            </a:pPr>
            <a:r>
              <a:rPr lang="zh-CN" altLang="en-US" b="0" i="0" dirty="0">
                <a:solidFill>
                  <a:srgbClr val="182026"/>
                </a:solidFill>
                <a:effectLst/>
                <a:cs typeface="+mn-lt"/>
              </a:rPr>
              <a:t>b1 = hash(x)</a:t>
            </a:r>
            <a:endParaRPr lang="zh-CN" altLang="en-US" b="0" i="0" dirty="0">
              <a:solidFill>
                <a:srgbClr val="182026"/>
              </a:solidFill>
              <a:effectLst/>
              <a:cs typeface="+mn-lt"/>
            </a:endParaRPr>
          </a:p>
          <a:p>
            <a:pPr fontAlgn="auto">
              <a:lnSpc>
                <a:spcPct val="100000"/>
              </a:lnSpc>
            </a:pPr>
            <a:r>
              <a:rPr lang="zh-CN" altLang="en-US" b="0" i="0" dirty="0">
                <a:solidFill>
                  <a:srgbClr val="182026"/>
                </a:solidFill>
                <a:effectLst/>
                <a:cs typeface="+mn-lt"/>
              </a:rPr>
              <a:t>b2 = b1 ⊕ hash( f )</a:t>
            </a:r>
            <a:endParaRPr lang="zh-CN" altLang="en-US" b="0" i="0" dirty="0">
              <a:solidFill>
                <a:srgbClr val="182026"/>
              </a:solidFill>
              <a:effectLst/>
              <a:cs typeface="+mn-lt"/>
            </a:endParaRPr>
          </a:p>
          <a:p>
            <a:pPr>
              <a:lnSpc>
                <a:spcPct val="150000"/>
              </a:lnSpc>
            </a:pPr>
            <a:r>
              <a:rPr lang="zh-CN" altLang="en-US" b="0" i="0" dirty="0">
                <a:solidFill>
                  <a:srgbClr val="182026"/>
                </a:solidFill>
                <a:effectLst/>
                <a:latin typeface="-apple-system"/>
              </a:rPr>
              <a:t>在桶中</a:t>
            </a:r>
            <a:r>
              <a:rPr lang="zh-CN" altLang="en-US" b="0" i="0" dirty="0">
                <a:solidFill>
                  <a:srgbClr val="182026"/>
                </a:solidFill>
                <a:effectLst/>
                <a:latin typeface="-apple-system"/>
              </a:rPr>
              <a:t>寻找空条目，成功则插入。失败则迭代插入，直到找到空条目。</a:t>
            </a:r>
            <a:endParaRPr lang="en-US" altLang="zh-CN" b="0" i="0" dirty="0">
              <a:solidFill>
                <a:srgbClr val="182026"/>
              </a:solidFill>
              <a:effectLst/>
              <a:latin typeface="-apple-system"/>
            </a:endParaRPr>
          </a:p>
          <a:p>
            <a:pPr>
              <a:lnSpc>
                <a:spcPct val="150000"/>
              </a:lnSpc>
            </a:pPr>
            <a:r>
              <a:rPr lang="zh-CN" altLang="en-US" b="1" i="0" dirty="0">
                <a:solidFill>
                  <a:srgbClr val="182026"/>
                </a:solidFill>
                <a:effectLst/>
                <a:latin typeface="-apple-system"/>
              </a:rPr>
              <a:t>查找</a:t>
            </a:r>
            <a:r>
              <a:rPr lang="en-US" altLang="zh-CN" b="0" i="0" dirty="0">
                <a:solidFill>
                  <a:srgbClr val="182026"/>
                </a:solidFill>
                <a:effectLst/>
                <a:latin typeface="-apple-system"/>
              </a:rPr>
              <a:t> </a:t>
            </a:r>
            <a:r>
              <a:rPr lang="zh-CN" altLang="en-US" b="0" i="0" dirty="0">
                <a:solidFill>
                  <a:srgbClr val="182026"/>
                </a:solidFill>
                <a:effectLst/>
                <a:latin typeface="-apple-system"/>
              </a:rPr>
              <a:t>根据</a:t>
            </a:r>
            <a:r>
              <a:rPr lang="en-US" altLang="zh-CN" b="0" i="0" dirty="0">
                <a:solidFill>
                  <a:srgbClr val="182026"/>
                </a:solidFill>
                <a:effectLst/>
                <a:latin typeface="-apple-system"/>
              </a:rPr>
              <a:t>hash</a:t>
            </a:r>
            <a:r>
              <a:rPr lang="zh-CN" altLang="en-US" b="0" i="0" dirty="0">
                <a:solidFill>
                  <a:srgbClr val="182026"/>
                </a:solidFill>
                <a:effectLst/>
                <a:latin typeface="-apple-system"/>
              </a:rPr>
              <a:t>值进行</a:t>
            </a:r>
            <a:r>
              <a:rPr lang="zh-CN" altLang="en-US" b="0" i="0" dirty="0">
                <a:solidFill>
                  <a:srgbClr val="182026"/>
                </a:solidFill>
                <a:effectLst/>
                <a:latin typeface="-apple-system"/>
              </a:rPr>
              <a:t>查找。</a:t>
            </a:r>
            <a:endParaRPr lang="zh-CN" altLang="en-US" b="0" i="0" dirty="0">
              <a:solidFill>
                <a:srgbClr val="182026"/>
              </a:solidFill>
              <a:effectLst/>
              <a:latin typeface="-apple-system"/>
            </a:endParaRPr>
          </a:p>
          <a:p>
            <a:pPr>
              <a:lnSpc>
                <a:spcPct val="150000"/>
              </a:lnSpc>
            </a:pPr>
            <a:r>
              <a:rPr lang="zh-CN" altLang="en-US" b="1" i="0" dirty="0">
                <a:solidFill>
                  <a:srgbClr val="182026"/>
                </a:solidFill>
                <a:effectLst/>
                <a:latin typeface="-apple-system"/>
              </a:rPr>
              <a:t>删除</a:t>
            </a:r>
            <a:r>
              <a:rPr lang="en-US" altLang="zh-CN" b="0" i="0" dirty="0">
                <a:solidFill>
                  <a:srgbClr val="182026"/>
                </a:solidFill>
                <a:effectLst/>
                <a:latin typeface="-apple-system"/>
              </a:rPr>
              <a:t> </a:t>
            </a:r>
            <a:r>
              <a:rPr lang="zh-CN" altLang="en-US" b="0" i="0" dirty="0">
                <a:solidFill>
                  <a:srgbClr val="182026"/>
                </a:solidFill>
                <a:effectLst/>
                <a:latin typeface="-apple-system"/>
              </a:rPr>
              <a:t>通过查找删除或通过老化操作删除。</a:t>
            </a:r>
            <a:endParaRPr lang="zh-CN" altLang="en-US" b="0" i="0" dirty="0">
              <a:solidFill>
                <a:srgbClr val="182026"/>
              </a:solidFill>
              <a:effectLst/>
              <a:latin typeface="-apple-system"/>
            </a:endParaRPr>
          </a:p>
          <a:p>
            <a:pPr>
              <a:lnSpc>
                <a:spcPct val="150000"/>
              </a:lnSpc>
            </a:pPr>
            <a:endParaRPr lang="zh-CN" altLang="en-US" b="0" i="0" dirty="0">
              <a:solidFill>
                <a:srgbClr val="182026"/>
              </a:solidFill>
              <a:effectLst/>
              <a:latin typeface="-apple-system"/>
            </a:endParaRPr>
          </a:p>
          <a:p>
            <a:pPr>
              <a:lnSpc>
                <a:spcPct val="150000"/>
              </a:lnSpc>
            </a:pPr>
            <a:endParaRPr lang="zh-CN" altLang="en-US" dirty="0"/>
          </a:p>
        </p:txBody>
      </p:sp>
      <p:sp>
        <p:nvSpPr>
          <p:cNvPr id="4" name="页脚占位符 3"/>
          <p:cNvSpPr>
            <a:spLocks noGrp="1"/>
          </p:cNvSpPr>
          <p:nvPr>
            <p:ph type="ftr" sz="quarter" idx="11"/>
          </p:nvPr>
        </p:nvSpPr>
        <p:spPr/>
        <p:txBody>
          <a:bodyPr/>
          <a:lstStyle/>
          <a:p>
            <a:r>
              <a:rPr lang="en-US" altLang="zh-CN"/>
              <a:t>www.islide.cc</a:t>
            </a:r>
            <a:endParaRPr lang="zh-CN" altLang="en-US" dirty="0"/>
          </a:p>
        </p:txBody>
      </p:sp>
      <p:sp>
        <p:nvSpPr>
          <p:cNvPr id="5" name="灯片编号占位符 4"/>
          <p:cNvSpPr>
            <a:spLocks noGrp="1"/>
          </p:cNvSpPr>
          <p:nvPr>
            <p:ph type="sldNum" sz="quarter" idx="12"/>
          </p:nvPr>
        </p:nvSpPr>
        <p:spPr/>
        <p:txBody>
          <a:bodyPr/>
          <a:lstStyle/>
          <a:p>
            <a:fld id="{5DD3DB80-B894-403A-B48E-6FDC1A72010E}" type="slidenum">
              <a:rPr lang="zh-CN" altLang="en-US" smtClean="0"/>
            </a:fld>
            <a:endParaRPr lang="zh-CN" altLang="en-US"/>
          </a:p>
        </p:txBody>
      </p:sp>
      <p:pic>
        <p:nvPicPr>
          <p:cNvPr id="6" name="图片 5"/>
          <p:cNvPicPr>
            <a:picLocks noChangeAspect="1"/>
          </p:cNvPicPr>
          <p:nvPr>
            <p:custDataLst>
              <p:tags r:id="rId1"/>
            </p:custDataLst>
          </p:nvPr>
        </p:nvPicPr>
        <p:blipFill>
          <a:blip r:embed="rId2"/>
          <a:stretch>
            <a:fillRect/>
          </a:stretch>
        </p:blipFill>
        <p:spPr>
          <a:xfrm>
            <a:off x="6509385" y="1698625"/>
            <a:ext cx="5106670" cy="231330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解决方案</a:t>
            </a:r>
            <a:r>
              <a:rPr lang="en-US" altLang="zh-CN"/>
              <a:t>——</a:t>
            </a:r>
            <a:r>
              <a:rPr lang="zh-CN" altLang="en-US"/>
              <a:t>老化</a:t>
            </a:r>
            <a:r>
              <a:rPr lang="zh-CN" altLang="en-US"/>
              <a:t>操作</a:t>
            </a:r>
            <a:endParaRPr lang="zh-CN" altLang="en-US"/>
          </a:p>
        </p:txBody>
      </p:sp>
      <p:sp>
        <p:nvSpPr>
          <p:cNvPr id="3" name="内容占位符 2"/>
          <p:cNvSpPr>
            <a:spLocks noGrp="1"/>
          </p:cNvSpPr>
          <p:nvPr>
            <p:ph idx="1"/>
          </p:nvPr>
        </p:nvSpPr>
        <p:spPr/>
        <p:txBody>
          <a:bodyPr/>
          <a:p>
            <a:r>
              <a:rPr lang="zh-CN" altLang="en-US"/>
              <a:t>Cuki 中的每个条目都与一个时钟值相关联。一旦条目的时钟值达到零，它就会因为过时而被删除。</a:t>
            </a:r>
            <a:endParaRPr lang="zh-CN" altLang="en-US"/>
          </a:p>
          <a:p>
            <a:r>
              <a:rPr lang="zh-CN" altLang="en-US"/>
              <a:t>假设滑动窗口的长度为T，时钟域的比特长度为s，则Cuki的老化周期为T 2s−1 。窗口 T 的长度可以是基于时间的，也可以是基于计数的。基于时间的滑动窗口包含在最后 T 个时间单位内到达的项目。基于计数的滑动窗口包含最后 T 个项目。</a:t>
            </a:r>
            <a:endParaRPr lang="zh-CN" altLang="en-US"/>
          </a:p>
        </p:txBody>
      </p:sp>
      <p:sp>
        <p:nvSpPr>
          <p:cNvPr id="4" name="页脚占位符 3"/>
          <p:cNvSpPr>
            <a:spLocks noGrp="1"/>
          </p:cNvSpPr>
          <p:nvPr>
            <p:ph type="ftr" sz="quarter" idx="11"/>
          </p:nvPr>
        </p:nvSpPr>
        <p:spPr/>
        <p:txBody>
          <a:bodyPr/>
          <a:p>
            <a:r>
              <a:rPr lang="en-US" altLang="zh-CN"/>
              <a:t>www.islide.cc</a:t>
            </a:r>
            <a:endParaRPr lang="zh-CN" altLang="en-US" dirty="0"/>
          </a:p>
        </p:txBody>
      </p:sp>
      <p:sp>
        <p:nvSpPr>
          <p:cNvPr id="5" name="灯片编号占位符 4"/>
          <p:cNvSpPr>
            <a:spLocks noGrp="1"/>
          </p:cNvSpPr>
          <p:nvPr>
            <p:ph type="sldNum" sz="quarter" idx="12"/>
          </p:nvPr>
        </p:nvSpPr>
        <p:spPr/>
        <p:txBody>
          <a:bodyPr/>
          <a:p>
            <a:fld id="{5DD3DB80-B894-403A-B48E-6FDC1A72010E}" type="slidenum">
              <a:rPr lang="zh-CN" altLang="en-US" smtClean="0"/>
            </a:fld>
            <a:endParaRPr lang="zh-CN" altLang="en-US"/>
          </a:p>
        </p:txBody>
      </p:sp>
      <p:pic>
        <p:nvPicPr>
          <p:cNvPr id="6" name="图片 5"/>
          <p:cNvPicPr>
            <a:picLocks noChangeAspect="1"/>
          </p:cNvPicPr>
          <p:nvPr>
            <p:custDataLst>
              <p:tags r:id="rId1"/>
            </p:custDataLst>
          </p:nvPr>
        </p:nvPicPr>
        <p:blipFill>
          <a:blip r:embed="rId2"/>
          <a:stretch>
            <a:fillRect/>
          </a:stretch>
        </p:blipFill>
        <p:spPr>
          <a:xfrm>
            <a:off x="1627505" y="2788920"/>
            <a:ext cx="8561070" cy="324548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解决方案</a:t>
            </a:r>
            <a:r>
              <a:rPr lang="en-US" altLang="zh-CN"/>
              <a:t>——</a:t>
            </a:r>
            <a:r>
              <a:rPr lang="zh-CN" altLang="en-US"/>
              <a:t>并发</a:t>
            </a:r>
            <a:r>
              <a:rPr lang="zh-CN" altLang="en-US"/>
              <a:t>控制</a:t>
            </a:r>
            <a:endParaRPr lang="zh-CN" altLang="en-US"/>
          </a:p>
        </p:txBody>
      </p:sp>
      <p:sp>
        <p:nvSpPr>
          <p:cNvPr id="3" name="内容占位符 2"/>
          <p:cNvSpPr>
            <a:spLocks noGrp="1"/>
          </p:cNvSpPr>
          <p:nvPr>
            <p:ph idx="1"/>
          </p:nvPr>
        </p:nvSpPr>
        <p:spPr/>
        <p:txBody>
          <a:bodyPr/>
          <a:p>
            <a:r>
              <a:rPr lang="zh-CN" altLang="en-US" b="1"/>
              <a:t>分段锁</a:t>
            </a:r>
            <a:r>
              <a:rPr lang="en-US" altLang="zh-CN"/>
              <a:t>——Cuki 将整个哈希表分为多个段，每个段由一个锁保护。用户可以配置每个分段锁的存储桶数量，以权衡锁开销和争用。</a:t>
            </a:r>
            <a:endParaRPr lang="en-US" altLang="zh-CN"/>
          </a:p>
          <a:p>
            <a:r>
              <a:rPr lang="en-US" altLang="zh-CN"/>
              <a:t>为了避免操作中出现死锁，我们总是按顺序获取和释放锁。</a:t>
            </a:r>
            <a:endParaRPr lang="en-US" altLang="zh-CN"/>
          </a:p>
          <a:p>
            <a:r>
              <a:rPr lang="en-US" altLang="zh-CN"/>
              <a:t>每个分段锁保护一组相邻的桶。</a:t>
            </a:r>
            <a:endParaRPr lang="en-US" altLang="zh-CN"/>
          </a:p>
          <a:p>
            <a:endParaRPr lang="en-US" altLang="zh-CN"/>
          </a:p>
          <a:p>
            <a:r>
              <a:rPr lang="zh-CN" altLang="en-US" b="1"/>
              <a:t>并发插入</a:t>
            </a:r>
            <a:r>
              <a:rPr lang="en-US" altLang="zh-CN"/>
              <a:t>——我们将插入过程分为两个阶段：路径发现和项目移动阶段。Cuki总是在上述每个阶段之前获取锁，保证每个操作的原子性</a:t>
            </a:r>
            <a:r>
              <a:rPr lang="zh-CN" altLang="en-US"/>
              <a:t>。</a:t>
            </a:r>
            <a:endParaRPr lang="zh-CN" altLang="en-US"/>
          </a:p>
          <a:p>
            <a:r>
              <a:rPr lang="zh-CN" altLang="en-US"/>
              <a:t>路径发现阶段，Cuki 找到了一条</a:t>
            </a:r>
            <a:r>
              <a:rPr lang="zh-CN" altLang="en-US"/>
              <a:t>布谷鸟路径，该路径从两个替代桶开始并以空条目结束。</a:t>
            </a:r>
            <a:endParaRPr lang="zh-CN" altLang="en-US"/>
          </a:p>
          <a:p>
            <a:r>
              <a:rPr lang="zh-CN" altLang="en-US"/>
              <a:t>在物品移动阶段，Cuki 沿着布谷鸟路径向后移动物品。</a:t>
            </a:r>
            <a:endParaRPr lang="zh-CN" altLang="en-US"/>
          </a:p>
        </p:txBody>
      </p:sp>
      <p:sp>
        <p:nvSpPr>
          <p:cNvPr id="4" name="页脚占位符 3"/>
          <p:cNvSpPr>
            <a:spLocks noGrp="1"/>
          </p:cNvSpPr>
          <p:nvPr>
            <p:ph type="ftr" sz="quarter" idx="11"/>
          </p:nvPr>
        </p:nvSpPr>
        <p:spPr/>
        <p:txBody>
          <a:bodyPr/>
          <a:p>
            <a:r>
              <a:rPr lang="en-US" altLang="zh-CN"/>
              <a:t>www.islide.cc</a:t>
            </a:r>
            <a:endParaRPr lang="zh-CN" altLang="en-US" dirty="0"/>
          </a:p>
        </p:txBody>
      </p:sp>
      <p:sp>
        <p:nvSpPr>
          <p:cNvPr id="5" name="灯片编号占位符 4"/>
          <p:cNvSpPr>
            <a:spLocks noGrp="1"/>
          </p:cNvSpPr>
          <p:nvPr>
            <p:ph type="sldNum" sz="quarter" idx="12"/>
          </p:nvPr>
        </p:nvSpPr>
        <p:spPr/>
        <p:txBody>
          <a:bodyPr/>
          <a:p>
            <a:fld id="{5DD3DB80-B894-403A-B48E-6FDC1A72010E}" type="slidenum">
              <a:rPr lang="zh-CN" altLang="en-US" smtClean="0"/>
            </a:fld>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解决方案</a:t>
            </a:r>
            <a:r>
              <a:rPr lang="en-US" altLang="zh-CN"/>
              <a:t>——</a:t>
            </a:r>
            <a:r>
              <a:rPr lang="zh-CN" altLang="en-US"/>
              <a:t>机会性</a:t>
            </a:r>
            <a:r>
              <a:rPr lang="zh-CN" altLang="en-US"/>
              <a:t>老化</a:t>
            </a:r>
            <a:endParaRPr lang="zh-CN" altLang="en-US"/>
          </a:p>
        </p:txBody>
      </p:sp>
      <p:sp>
        <p:nvSpPr>
          <p:cNvPr id="3" name="内容占位符 2"/>
          <p:cNvSpPr>
            <a:spLocks noGrp="1"/>
          </p:cNvSpPr>
          <p:nvPr>
            <p:ph idx="1"/>
          </p:nvPr>
        </p:nvSpPr>
        <p:spPr/>
        <p:txBody>
          <a:bodyPr/>
          <a:p>
            <a:r>
              <a:rPr lang="zh-CN" altLang="en-US" b="1"/>
              <a:t>常规</a:t>
            </a:r>
            <a:r>
              <a:rPr lang="zh-CN" altLang="en-US"/>
              <a:t>：为了更新滑动窗口内的数据新鲜度，Cuki 会定期在后台执行老化操作。每次后台老化时，Cuki 会扫描整个哈希表。它首先获取每个段的锁，然后依次对该段中的项目进行老化。</a:t>
            </a:r>
            <a:endParaRPr lang="zh-CN" altLang="en-US"/>
          </a:p>
          <a:p>
            <a:r>
              <a:rPr lang="zh-CN" altLang="en-US" b="1"/>
              <a:t>存在的问题</a:t>
            </a:r>
            <a:r>
              <a:rPr lang="zh-CN" altLang="en-US"/>
              <a:t>：</a:t>
            </a:r>
            <a:r>
              <a:rPr lang="en-US" altLang="zh-CN"/>
              <a:t>1.</a:t>
            </a:r>
            <a:r>
              <a:rPr lang="zh-CN" altLang="en-US"/>
              <a:t>后台老化操作同时清理大量项目，造成波动，对</a:t>
            </a:r>
            <a:r>
              <a:rPr lang="en-US" altLang="zh-CN"/>
              <a:t>WSS</a:t>
            </a:r>
            <a:r>
              <a:rPr lang="zh-CN" altLang="en-US"/>
              <a:t>的估算造成</a:t>
            </a:r>
            <a:r>
              <a:rPr lang="zh-CN" altLang="en-US"/>
              <a:t>影响。</a:t>
            </a:r>
            <a:endParaRPr lang="zh-CN" altLang="en-US"/>
          </a:p>
          <a:p>
            <a:r>
              <a:rPr lang="en-US" altLang="zh-CN"/>
              <a:t>2.</a:t>
            </a:r>
            <a:r>
              <a:rPr lang="zh-CN" altLang="en-US"/>
              <a:t>后台老化操作会长时间占有锁，和插入查找等操作产生锁争用</a:t>
            </a:r>
            <a:r>
              <a:rPr lang="zh-CN" altLang="en-US"/>
              <a:t>现象</a:t>
            </a:r>
            <a:endParaRPr lang="zh-CN" altLang="en-US"/>
          </a:p>
          <a:p>
            <a:endParaRPr lang="zh-CN" altLang="en-US" b="1"/>
          </a:p>
          <a:p>
            <a:r>
              <a:rPr lang="zh-CN" altLang="en-US" b="1"/>
              <a:t>解决</a:t>
            </a:r>
            <a:r>
              <a:rPr lang="en-US" altLang="zh-CN" b="1"/>
              <a:t>-</a:t>
            </a:r>
            <a:r>
              <a:rPr lang="zh-CN" altLang="en-US" b="1"/>
              <a:t>机会性老化</a:t>
            </a:r>
            <a:r>
              <a:rPr lang="zh-CN" altLang="en-US"/>
              <a:t>：将老化操作进行划分，分摊到插入操作</a:t>
            </a:r>
            <a:r>
              <a:rPr lang="zh-CN" altLang="en-US"/>
              <a:t>中。</a:t>
            </a:r>
            <a:endParaRPr lang="zh-CN" altLang="en-US"/>
          </a:p>
          <a:p>
            <a:r>
              <a:rPr lang="zh-CN" altLang="en-US"/>
              <a:t>Cuki 中的每个部分都有一个指针来跟踪其老化进度。机会老化和后台老化都从指针的位置开始工作。</a:t>
            </a:r>
            <a:endParaRPr lang="zh-CN" altLang="en-US"/>
          </a:p>
          <a:p>
            <a:r>
              <a:rPr lang="zh-CN" altLang="en-US"/>
              <a:t>为减少插入操作的延迟，限制了每次机会老化的最大数量。每次机会老化后，指针相应</a:t>
            </a:r>
            <a:r>
              <a:rPr lang="zh-CN" altLang="en-US"/>
              <a:t>后移。</a:t>
            </a:r>
            <a:endParaRPr lang="zh-CN" altLang="en-US"/>
          </a:p>
          <a:p>
            <a:r>
              <a:rPr lang="zh-CN" altLang="en-US"/>
              <a:t>由公式计算需要老化的项目数量</a:t>
            </a:r>
            <a:r>
              <a:rPr lang="en-US" altLang="zh-CN"/>
              <a:t>Noa</a:t>
            </a:r>
            <a:endParaRPr lang="zh-CN" altLang="en-US"/>
          </a:p>
          <a:p>
            <a:endParaRPr lang="zh-CN" altLang="en-US"/>
          </a:p>
          <a:p>
            <a:r>
              <a:rPr lang="zh-CN" altLang="en-US" sz="1400"/>
              <a:t>式子中</a:t>
            </a:r>
            <a:r>
              <a:rPr lang="en-US" altLang="zh-CN" sz="1400"/>
              <a:t>Ni</a:t>
            </a:r>
            <a:r>
              <a:rPr lang="zh-CN" altLang="en-US" sz="1400"/>
              <a:t>表示进行老化</a:t>
            </a:r>
            <a:r>
              <a:rPr lang="zh-CN" altLang="en-US" sz="1400"/>
              <a:t>操作的桶数，</a:t>
            </a:r>
            <a:r>
              <a:rPr lang="en-US" altLang="zh-CN" sz="1400"/>
              <a:t>T</a:t>
            </a:r>
            <a:r>
              <a:rPr lang="zh-CN" altLang="en-US" sz="1400"/>
              <a:t>表示老化周期间隔，</a:t>
            </a:r>
            <a:r>
              <a:rPr lang="en-US" altLang="zh-CN" sz="1400"/>
              <a:t>tcur</a:t>
            </a:r>
            <a:r>
              <a:rPr lang="zh-CN" altLang="en-US" sz="1400"/>
              <a:t>表示从老化周期开始已用的时间，</a:t>
            </a:r>
            <a:r>
              <a:rPr lang="en-US" altLang="zh-CN" sz="1400"/>
              <a:t>Pi</a:t>
            </a:r>
            <a:r>
              <a:rPr lang="zh-CN" altLang="en-US" sz="1400"/>
              <a:t>是老化</a:t>
            </a:r>
            <a:r>
              <a:rPr lang="zh-CN" altLang="en-US" sz="1400"/>
              <a:t>指针。</a:t>
            </a:r>
            <a:endParaRPr lang="zh-CN" altLang="en-US" sz="1400"/>
          </a:p>
        </p:txBody>
      </p:sp>
      <p:sp>
        <p:nvSpPr>
          <p:cNvPr id="4" name="页脚占位符 3"/>
          <p:cNvSpPr>
            <a:spLocks noGrp="1"/>
          </p:cNvSpPr>
          <p:nvPr>
            <p:ph type="ftr" sz="quarter" idx="11"/>
          </p:nvPr>
        </p:nvSpPr>
        <p:spPr/>
        <p:txBody>
          <a:bodyPr/>
          <a:p>
            <a:r>
              <a:rPr lang="en-US" altLang="zh-CN"/>
              <a:t>www.islide.cc</a:t>
            </a:r>
            <a:endParaRPr lang="zh-CN" altLang="en-US" dirty="0"/>
          </a:p>
        </p:txBody>
      </p:sp>
      <p:sp>
        <p:nvSpPr>
          <p:cNvPr id="5" name="灯片编号占位符 4"/>
          <p:cNvSpPr>
            <a:spLocks noGrp="1"/>
          </p:cNvSpPr>
          <p:nvPr>
            <p:ph type="sldNum" sz="quarter" idx="12"/>
          </p:nvPr>
        </p:nvSpPr>
        <p:spPr/>
        <p:txBody>
          <a:bodyPr/>
          <a:p>
            <a:fld id="{5DD3DB80-B894-403A-B48E-6FDC1A72010E}" type="slidenum">
              <a:rPr lang="zh-CN" altLang="en-US" smtClean="0"/>
            </a:fld>
            <a:endParaRPr lang="zh-CN" altLang="en-US"/>
          </a:p>
        </p:txBody>
      </p:sp>
      <p:pic>
        <p:nvPicPr>
          <p:cNvPr id="6" name="图片 5"/>
          <p:cNvPicPr>
            <a:picLocks noChangeAspect="1"/>
          </p:cNvPicPr>
          <p:nvPr>
            <p:custDataLst>
              <p:tags r:id="rId1"/>
            </p:custDataLst>
          </p:nvPr>
        </p:nvPicPr>
        <p:blipFill>
          <a:blip r:embed="rId2"/>
          <a:stretch>
            <a:fillRect/>
          </a:stretch>
        </p:blipFill>
        <p:spPr>
          <a:xfrm>
            <a:off x="5156835" y="4581525"/>
            <a:ext cx="2019300" cy="4572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解决方案</a:t>
            </a:r>
            <a:r>
              <a:rPr lang="en-US" altLang="zh-CN"/>
              <a:t>——</a:t>
            </a:r>
            <a:r>
              <a:rPr lang="zh-CN" altLang="en-US"/>
              <a:t>缓存容量</a:t>
            </a:r>
            <a:r>
              <a:rPr lang="zh-CN" altLang="en-US"/>
              <a:t>调整</a:t>
            </a:r>
            <a:endParaRPr lang="zh-CN" altLang="en-US"/>
          </a:p>
        </p:txBody>
      </p:sp>
      <p:pic>
        <p:nvPicPr>
          <p:cNvPr id="6" name="内容占位符 5"/>
          <p:cNvPicPr>
            <a:picLocks noChangeAspect="1"/>
          </p:cNvPicPr>
          <p:nvPr>
            <p:ph idx="1"/>
            <p:custDataLst>
              <p:tags r:id="rId1"/>
            </p:custDataLst>
          </p:nvPr>
        </p:nvPicPr>
        <p:blipFill>
          <a:blip r:embed="rId2"/>
          <a:stretch>
            <a:fillRect/>
          </a:stretch>
        </p:blipFill>
        <p:spPr>
          <a:xfrm>
            <a:off x="669925" y="1202690"/>
            <a:ext cx="8168005" cy="4610100"/>
          </a:xfrm>
          <a:prstGeom prst="rect">
            <a:avLst/>
          </a:prstGeom>
        </p:spPr>
      </p:pic>
      <p:sp>
        <p:nvSpPr>
          <p:cNvPr id="4" name="页脚占位符 3"/>
          <p:cNvSpPr>
            <a:spLocks noGrp="1"/>
          </p:cNvSpPr>
          <p:nvPr>
            <p:ph type="ftr" sz="quarter" idx="11"/>
          </p:nvPr>
        </p:nvSpPr>
        <p:spPr/>
        <p:txBody>
          <a:bodyPr/>
          <a:p>
            <a:r>
              <a:rPr lang="en-US" altLang="zh-CN"/>
              <a:t>www.islide.cc</a:t>
            </a:r>
            <a:endParaRPr lang="zh-CN" altLang="en-US" dirty="0"/>
          </a:p>
        </p:txBody>
      </p:sp>
      <p:sp>
        <p:nvSpPr>
          <p:cNvPr id="5" name="灯片编号占位符 4"/>
          <p:cNvSpPr>
            <a:spLocks noGrp="1"/>
          </p:cNvSpPr>
          <p:nvPr>
            <p:ph type="sldNum" sz="quarter" idx="12"/>
          </p:nvPr>
        </p:nvSpPr>
        <p:spPr/>
        <p:txBody>
          <a:bodyPr/>
          <a:p>
            <a:fld id="{5DD3DB80-B894-403A-B48E-6FDC1A72010E}" type="slidenum">
              <a:rPr lang="zh-CN" altLang="en-US" smtClean="0"/>
            </a:fld>
            <a:endParaRPr lang="zh-CN" altLang="en-US"/>
          </a:p>
        </p:txBody>
      </p:sp>
      <p:sp>
        <p:nvSpPr>
          <p:cNvPr id="7" name="文本框 6"/>
          <p:cNvSpPr txBox="1"/>
          <p:nvPr/>
        </p:nvSpPr>
        <p:spPr>
          <a:xfrm>
            <a:off x="8441055" y="1685290"/>
            <a:ext cx="3136265" cy="2861310"/>
          </a:xfrm>
          <a:prstGeom prst="rect">
            <a:avLst/>
          </a:prstGeom>
          <a:noFill/>
        </p:spPr>
        <p:txBody>
          <a:bodyPr wrap="square" rtlCol="0">
            <a:spAutoFit/>
          </a:bodyPr>
          <a:p>
            <a:r>
              <a:rPr lang="en-US" altLang="zh-CN"/>
              <a:t>CSS</a:t>
            </a:r>
            <a:r>
              <a:rPr lang="zh-CN" altLang="en-US"/>
              <a:t>：缓存空间</a:t>
            </a:r>
            <a:r>
              <a:rPr lang="zh-CN" altLang="en-US"/>
              <a:t>大小</a:t>
            </a:r>
            <a:endParaRPr lang="zh-CN" altLang="en-US"/>
          </a:p>
          <a:p>
            <a:endParaRPr lang="zh-CN" altLang="en-US"/>
          </a:p>
          <a:p>
            <a:r>
              <a:rPr lang="en-US" altLang="zh-CN"/>
              <a:t>WSS</a:t>
            </a:r>
            <a:r>
              <a:rPr lang="zh-CN" altLang="en-US"/>
              <a:t>：时间窗口内的工作集</a:t>
            </a:r>
            <a:r>
              <a:rPr lang="zh-CN" altLang="en-US"/>
              <a:t>大小</a:t>
            </a:r>
            <a:endParaRPr lang="zh-CN" altLang="en-US"/>
          </a:p>
          <a:p>
            <a:endParaRPr lang="zh-CN" altLang="en-US"/>
          </a:p>
          <a:p>
            <a:r>
              <a:rPr lang="en-US" altLang="zh-CN"/>
              <a:t>CHR</a:t>
            </a:r>
            <a:r>
              <a:rPr lang="zh-CN" altLang="en-US"/>
              <a:t>：缓存系统的实际缓存</a:t>
            </a:r>
            <a:r>
              <a:rPr lang="zh-CN" altLang="en-US"/>
              <a:t>命中率</a:t>
            </a:r>
            <a:endParaRPr lang="zh-CN" altLang="en-US"/>
          </a:p>
          <a:p>
            <a:endParaRPr lang="zh-CN" altLang="en-US"/>
          </a:p>
          <a:p>
            <a:r>
              <a:rPr lang="en-US" altLang="zh-CN"/>
              <a:t>IRR</a:t>
            </a:r>
            <a:r>
              <a:rPr lang="zh-CN" altLang="en-US"/>
              <a:t>：由</a:t>
            </a:r>
            <a:r>
              <a:rPr lang="en-US" altLang="zh-CN"/>
              <a:t>Cuki</a:t>
            </a:r>
            <a:r>
              <a:rPr lang="zh-CN" altLang="en-US"/>
              <a:t>估算的项目</a:t>
            </a:r>
            <a:r>
              <a:rPr lang="zh-CN" altLang="en-US"/>
              <a:t>重复率</a:t>
            </a:r>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测试效果</a:t>
            </a:r>
            <a:endParaRPr lang="zh-CN" altLang="en-US" dirty="0"/>
          </a:p>
        </p:txBody>
      </p:sp>
      <p:pic>
        <p:nvPicPr>
          <p:cNvPr id="7" name="图片 6"/>
          <p:cNvPicPr>
            <a:picLocks noChangeAspect="1"/>
          </p:cNvPicPr>
          <p:nvPr/>
        </p:nvPicPr>
        <p:blipFill>
          <a:blip r:embed="rId1"/>
          <a:stretch>
            <a:fillRect/>
          </a:stretch>
        </p:blipFill>
        <p:spPr>
          <a:xfrm>
            <a:off x="-33020" y="1430020"/>
            <a:ext cx="12232640" cy="1297940"/>
          </a:xfrm>
          <a:prstGeom prst="rect">
            <a:avLst/>
          </a:prstGeom>
        </p:spPr>
      </p:pic>
      <p:sp>
        <p:nvSpPr>
          <p:cNvPr id="9" name="文本占位符 8"/>
          <p:cNvSpPr>
            <a:spLocks noGrp="1"/>
          </p:cNvSpPr>
          <p:nvPr>
            <p:ph type="body" idx="1"/>
          </p:nvPr>
        </p:nvSpPr>
        <p:spPr/>
        <p:txBody>
          <a:bodyPr/>
          <a:lstStyle/>
          <a:p>
            <a:pPr lvl="0">
              <a:lnSpc>
                <a:spcPct val="100000"/>
              </a:lnSpc>
              <a:spcBef>
                <a:spcPts val="1000"/>
              </a:spcBef>
            </a:pPr>
            <a:r>
              <a:rPr lang="en-US" altLang="zh-CN" dirty="0"/>
              <a:t>Supporting text here.</a:t>
            </a:r>
            <a:endParaRPr lang="en-US" altLang="zh-CN" dirty="0"/>
          </a:p>
          <a:p>
            <a:pPr lvl="0">
              <a:lnSpc>
                <a:spcPct val="100000"/>
              </a:lnSpc>
              <a:spcBef>
                <a:spcPts val="1000"/>
              </a:spcBef>
            </a:pPr>
            <a:r>
              <a:rPr lang="en-US" altLang="zh-CN" dirty="0">
                <a:sym typeface="+mn-ea"/>
              </a:rPr>
              <a:t>Supporting text here.</a:t>
            </a:r>
            <a:endParaRPr lang="zh-CN" altLang="en-US" dirty="0"/>
          </a:p>
        </p:txBody>
      </p:sp>
      <p:sp>
        <p:nvSpPr>
          <p:cNvPr id="3" name="文本框 2"/>
          <p:cNvSpPr txBox="1"/>
          <p:nvPr/>
        </p:nvSpPr>
        <p:spPr>
          <a:xfrm>
            <a:off x="7695538" y="3115955"/>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1">
                    <a:lumMod val="75000"/>
                  </a:schemeClr>
                </a:solidFill>
                <a:latin typeface="Impact" panose="020B0806030902050204" pitchFamily="34" charset="0"/>
                <a:cs typeface="Arial" panose="020B0604020202020204" pitchFamily="34" charset="0"/>
              </a:rPr>
              <a:t>/04</a:t>
            </a:r>
            <a:endParaRPr lang="en-US" altLang="zh-CN" spc="100" dirty="0">
              <a:solidFill>
                <a:schemeClr val="accent1">
                  <a:lumMod val="75000"/>
                </a:schemeClr>
              </a:solidFill>
              <a:latin typeface="Impact" panose="020B0806030902050204" pitchFamily="34" charset="0"/>
              <a:cs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测试效果</a:t>
            </a:r>
            <a:r>
              <a:rPr lang="en-US" altLang="zh-CN"/>
              <a:t>——</a:t>
            </a:r>
            <a:r>
              <a:rPr lang="zh-CN" altLang="en-US"/>
              <a:t>准确</a:t>
            </a:r>
            <a:r>
              <a:rPr lang="zh-CN" altLang="en-US"/>
              <a:t>性</a:t>
            </a:r>
            <a:endParaRPr lang="zh-CN" altLang="en-US"/>
          </a:p>
        </p:txBody>
      </p:sp>
      <p:sp>
        <p:nvSpPr>
          <p:cNvPr id="3" name="内容占位符 2"/>
          <p:cNvSpPr>
            <a:spLocks noGrp="1"/>
          </p:cNvSpPr>
          <p:nvPr>
            <p:ph idx="1"/>
          </p:nvPr>
        </p:nvSpPr>
        <p:spPr>
          <a:xfrm>
            <a:off x="669925" y="1123950"/>
            <a:ext cx="10020935" cy="381635"/>
          </a:xfrm>
        </p:spPr>
        <p:txBody>
          <a:bodyPr/>
          <a:p>
            <a:pPr marL="0" indent="0">
              <a:buNone/>
            </a:pPr>
            <a:r>
              <a:rPr lang="zh-CN" altLang="en-US" sz="1600"/>
              <a:t>评估标准：平均相对误差（ARE），</a:t>
            </a:r>
            <a:r>
              <a:rPr lang="en-US" altLang="zh-CN" sz="1600"/>
              <a:t>                    </a:t>
            </a:r>
            <a:r>
              <a:rPr lang="zh-CN" altLang="en-US" sz="1600"/>
              <a:t>其中wt 和 ˆwt 分别为 t 时刻的精确 WSS 值和估计 WSS 值。</a:t>
            </a:r>
            <a:endParaRPr lang="zh-CN" altLang="en-US" sz="1600"/>
          </a:p>
          <a:p>
            <a:pPr marL="0" indent="0">
              <a:buNone/>
            </a:pPr>
            <a:endParaRPr lang="zh-CN" altLang="en-US" sz="1600"/>
          </a:p>
        </p:txBody>
      </p:sp>
      <p:sp>
        <p:nvSpPr>
          <p:cNvPr id="4" name="页脚占位符 3"/>
          <p:cNvSpPr>
            <a:spLocks noGrp="1"/>
          </p:cNvSpPr>
          <p:nvPr>
            <p:ph type="ftr" sz="quarter" idx="11"/>
          </p:nvPr>
        </p:nvSpPr>
        <p:spPr/>
        <p:txBody>
          <a:bodyPr/>
          <a:p>
            <a:r>
              <a:rPr lang="en-US" altLang="zh-CN"/>
              <a:t>www.islide.cc</a:t>
            </a:r>
            <a:endParaRPr lang="zh-CN" altLang="en-US" dirty="0"/>
          </a:p>
        </p:txBody>
      </p:sp>
      <p:sp>
        <p:nvSpPr>
          <p:cNvPr id="5" name="灯片编号占位符 4"/>
          <p:cNvSpPr>
            <a:spLocks noGrp="1"/>
          </p:cNvSpPr>
          <p:nvPr>
            <p:ph type="sldNum" sz="quarter" idx="12"/>
          </p:nvPr>
        </p:nvSpPr>
        <p:spPr/>
        <p:txBody>
          <a:bodyPr/>
          <a:p>
            <a:fld id="{5DD3DB80-B894-403A-B48E-6FDC1A72010E}" type="slidenum">
              <a:rPr lang="zh-CN" altLang="en-US" smtClean="0"/>
            </a:fld>
            <a:endParaRPr lang="zh-CN" altLang="en-US"/>
          </a:p>
        </p:txBody>
      </p:sp>
      <p:pic>
        <p:nvPicPr>
          <p:cNvPr id="6" name="图片 5"/>
          <p:cNvPicPr>
            <a:picLocks noChangeAspect="1"/>
          </p:cNvPicPr>
          <p:nvPr>
            <p:custDataLst>
              <p:tags r:id="rId1"/>
            </p:custDataLst>
          </p:nvPr>
        </p:nvPicPr>
        <p:blipFill>
          <a:blip r:embed="rId2"/>
          <a:stretch>
            <a:fillRect/>
          </a:stretch>
        </p:blipFill>
        <p:spPr>
          <a:xfrm>
            <a:off x="3744595" y="1123950"/>
            <a:ext cx="1352550" cy="381000"/>
          </a:xfrm>
          <a:prstGeom prst="rect">
            <a:avLst/>
          </a:prstGeom>
        </p:spPr>
      </p:pic>
      <p:pic>
        <p:nvPicPr>
          <p:cNvPr id="7" name="图片 6"/>
          <p:cNvPicPr>
            <a:picLocks noChangeAspect="1"/>
          </p:cNvPicPr>
          <p:nvPr>
            <p:custDataLst>
              <p:tags r:id="rId3"/>
            </p:custDataLst>
          </p:nvPr>
        </p:nvPicPr>
        <p:blipFill>
          <a:blip r:embed="rId4"/>
          <a:stretch>
            <a:fillRect/>
          </a:stretch>
        </p:blipFill>
        <p:spPr>
          <a:xfrm>
            <a:off x="669925" y="1714500"/>
            <a:ext cx="5486400" cy="4057650"/>
          </a:xfrm>
          <a:prstGeom prst="rect">
            <a:avLst/>
          </a:prstGeom>
        </p:spPr>
      </p:pic>
      <p:sp>
        <p:nvSpPr>
          <p:cNvPr id="8" name="文本框 7"/>
          <p:cNvSpPr txBox="1"/>
          <p:nvPr/>
        </p:nvSpPr>
        <p:spPr>
          <a:xfrm>
            <a:off x="6344285" y="2602865"/>
            <a:ext cx="5294630" cy="2306955"/>
          </a:xfrm>
          <a:prstGeom prst="rect">
            <a:avLst/>
          </a:prstGeom>
          <a:noFill/>
        </p:spPr>
        <p:txBody>
          <a:bodyPr wrap="square" rtlCol="0">
            <a:spAutoFit/>
          </a:bodyPr>
          <a:p>
            <a:r>
              <a:rPr lang="zh-CN" altLang="en-US" sz="1600"/>
              <a:t>可以看出Cuki 和 Cuki-OA 的精度更高且随内存不断增大，其</a:t>
            </a:r>
            <a:r>
              <a:rPr lang="en-US" altLang="zh-CN" sz="1600"/>
              <a:t>ARE</a:t>
            </a:r>
            <a:r>
              <a:rPr lang="zh-CN" altLang="en-US" sz="1600"/>
              <a:t>降低的更</a:t>
            </a:r>
            <a:r>
              <a:rPr lang="zh-CN" altLang="en-US" sz="1600"/>
              <a:t>快。随着内存空间逐渐变大，Cuki 的 ARE 降至 1%，甚至更低。</a:t>
            </a:r>
            <a:endParaRPr lang="zh-CN" altLang="en-US" sz="1600"/>
          </a:p>
          <a:p>
            <a:endParaRPr lang="zh-CN" altLang="en-US" sz="1600"/>
          </a:p>
          <a:p>
            <a:endParaRPr lang="zh-CN" altLang="en-US" sz="1600"/>
          </a:p>
          <a:p>
            <a:r>
              <a:rPr sz="1600"/>
              <a:t>在 8 和 16 范围的 WSS 估算中，Cuki-OA 的平均 ARE 分别比对比算法低 11 倍和 8 倍</a:t>
            </a:r>
            <a:r>
              <a:rPr lang="zh-CN" sz="1600"/>
              <a:t>。</a:t>
            </a:r>
            <a:endParaRPr lang="zh-CN" sz="1600"/>
          </a:p>
          <a:p>
            <a:r>
              <a:rPr lang="zh-CN" sz="1600"/>
              <a:t>这主要得益于 Cuki 的可扩展性，它允许不同作用域的项目更好地共同使用内存。</a:t>
            </a:r>
            <a:endParaRPr lang="zh-CN" sz="1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测试效果</a:t>
            </a:r>
            <a:r>
              <a:rPr lang="en-US" altLang="zh-CN"/>
              <a:t>——</a:t>
            </a:r>
            <a:r>
              <a:rPr lang="zh-CN" altLang="en-US"/>
              <a:t>稳定</a:t>
            </a:r>
            <a:r>
              <a:rPr lang="zh-CN" altLang="en-US"/>
              <a:t>性</a:t>
            </a:r>
            <a:endParaRPr lang="zh-CN" altLang="en-US"/>
          </a:p>
        </p:txBody>
      </p:sp>
      <p:sp>
        <p:nvSpPr>
          <p:cNvPr id="3" name="内容占位符 2"/>
          <p:cNvSpPr>
            <a:spLocks noGrp="1"/>
          </p:cNvSpPr>
          <p:nvPr>
            <p:ph idx="1"/>
          </p:nvPr>
        </p:nvSpPr>
        <p:spPr>
          <a:xfrm>
            <a:off x="669925" y="1123950"/>
            <a:ext cx="10020935" cy="381635"/>
          </a:xfrm>
        </p:spPr>
        <p:txBody>
          <a:bodyPr/>
          <a:p>
            <a:pPr marL="0" indent="0">
              <a:buNone/>
            </a:pPr>
            <a:r>
              <a:rPr lang="zh-CN" altLang="en-US" sz="1600"/>
              <a:t>评估标准：相对误差（RE），</a:t>
            </a:r>
            <a:r>
              <a:rPr lang="en-US" altLang="zh-CN" sz="1600"/>
              <a:t>           </a:t>
            </a:r>
            <a:r>
              <a:rPr lang="zh-CN" altLang="en-US" sz="1600"/>
              <a:t>其中w 和 w 分别精确 WSS 值和估计 WSS 值。</a:t>
            </a:r>
            <a:endParaRPr lang="zh-CN" altLang="en-US" sz="1600"/>
          </a:p>
          <a:p>
            <a:pPr marL="0" indent="0">
              <a:buNone/>
            </a:pPr>
            <a:endParaRPr lang="zh-CN" altLang="en-US" sz="1600"/>
          </a:p>
        </p:txBody>
      </p:sp>
      <p:sp>
        <p:nvSpPr>
          <p:cNvPr id="4" name="页脚占位符 3"/>
          <p:cNvSpPr>
            <a:spLocks noGrp="1"/>
          </p:cNvSpPr>
          <p:nvPr>
            <p:ph type="ftr" sz="quarter" idx="11"/>
          </p:nvPr>
        </p:nvSpPr>
        <p:spPr/>
        <p:txBody>
          <a:bodyPr/>
          <a:p>
            <a:r>
              <a:rPr lang="en-US" altLang="zh-CN"/>
              <a:t>www.islide.cc</a:t>
            </a:r>
            <a:endParaRPr lang="zh-CN" altLang="en-US" dirty="0"/>
          </a:p>
        </p:txBody>
      </p:sp>
      <p:sp>
        <p:nvSpPr>
          <p:cNvPr id="5" name="灯片编号占位符 4"/>
          <p:cNvSpPr>
            <a:spLocks noGrp="1"/>
          </p:cNvSpPr>
          <p:nvPr>
            <p:ph type="sldNum" sz="quarter" idx="12"/>
          </p:nvPr>
        </p:nvSpPr>
        <p:spPr/>
        <p:txBody>
          <a:bodyPr/>
          <a:p>
            <a:fld id="{5DD3DB80-B894-403A-B48E-6FDC1A72010E}" type="slidenum">
              <a:rPr lang="zh-CN" altLang="en-US" smtClean="0"/>
            </a:fld>
            <a:endParaRPr lang="zh-CN" altLang="en-US"/>
          </a:p>
        </p:txBody>
      </p:sp>
      <p:pic>
        <p:nvPicPr>
          <p:cNvPr id="9" name="图片 8"/>
          <p:cNvPicPr>
            <a:picLocks noChangeAspect="1"/>
          </p:cNvPicPr>
          <p:nvPr>
            <p:custDataLst>
              <p:tags r:id="rId1"/>
            </p:custDataLst>
          </p:nvPr>
        </p:nvPicPr>
        <p:blipFill>
          <a:blip r:embed="rId2"/>
          <a:stretch>
            <a:fillRect/>
          </a:stretch>
        </p:blipFill>
        <p:spPr>
          <a:xfrm>
            <a:off x="2220595" y="1821815"/>
            <a:ext cx="6477000" cy="2619375"/>
          </a:xfrm>
          <a:prstGeom prst="rect">
            <a:avLst/>
          </a:prstGeom>
        </p:spPr>
      </p:pic>
      <p:pic>
        <p:nvPicPr>
          <p:cNvPr id="10" name="图片 9"/>
          <p:cNvPicPr>
            <a:picLocks noChangeAspect="1"/>
          </p:cNvPicPr>
          <p:nvPr>
            <p:custDataLst>
              <p:tags r:id="rId3"/>
            </p:custDataLst>
          </p:nvPr>
        </p:nvPicPr>
        <p:blipFill>
          <a:blip r:embed="rId4"/>
          <a:stretch>
            <a:fillRect/>
          </a:stretch>
        </p:blipFill>
        <p:spPr>
          <a:xfrm>
            <a:off x="3442335" y="1123950"/>
            <a:ext cx="571500" cy="371475"/>
          </a:xfrm>
          <a:prstGeom prst="rect">
            <a:avLst/>
          </a:prstGeom>
        </p:spPr>
      </p:pic>
      <p:sp>
        <p:nvSpPr>
          <p:cNvPr id="11" name="文本框 10"/>
          <p:cNvSpPr txBox="1"/>
          <p:nvPr/>
        </p:nvSpPr>
        <p:spPr>
          <a:xfrm>
            <a:off x="2273300" y="4786630"/>
            <a:ext cx="7696835" cy="645160"/>
          </a:xfrm>
          <a:prstGeom prst="rect">
            <a:avLst/>
          </a:prstGeom>
          <a:noFill/>
        </p:spPr>
        <p:txBody>
          <a:bodyPr wrap="square" rtlCol="0">
            <a:spAutoFit/>
          </a:bodyPr>
          <a:p>
            <a:r>
              <a:rPr lang="zh-CN" altLang="en-US"/>
              <a:t>可以看出，在多种方法中</a:t>
            </a:r>
            <a:r>
              <a:rPr lang="en-US" altLang="zh-CN"/>
              <a:t>Cuki</a:t>
            </a:r>
            <a:r>
              <a:rPr lang="zh-CN" altLang="en-US"/>
              <a:t>和</a:t>
            </a:r>
            <a:r>
              <a:rPr lang="en-US" altLang="zh-CN"/>
              <a:t>Cuki-OA</a:t>
            </a:r>
            <a:r>
              <a:rPr lang="zh-CN" altLang="en-US"/>
              <a:t>的波动最小，更为稳定。</a:t>
            </a:r>
            <a:endParaRPr lang="zh-CN" altLang="en-US"/>
          </a:p>
          <a:p>
            <a:r>
              <a:rPr lang="zh-CN" altLang="en-US"/>
              <a:t>同时在评估中</a:t>
            </a:r>
            <a:r>
              <a:rPr lang="en-US" altLang="zh-CN"/>
              <a:t>Cuki</a:t>
            </a:r>
            <a:r>
              <a:rPr lang="zh-CN" altLang="en-US"/>
              <a:t>也使用了最少的</a:t>
            </a:r>
            <a:r>
              <a:rPr lang="zh-CN" altLang="en-US"/>
              <a:t>内存。</a:t>
            </a:r>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p:cNvPicPr>
            <a:picLocks noGrp="1" noChangeAspect="1"/>
          </p:cNvPicPr>
          <p:nvPr>
            <p:ph type="pic" sz="quarter" idx="10"/>
          </p:nvPr>
        </p:nvPicPr>
        <p:blipFill>
          <a:blip r:embed="rId1"/>
          <a:stretch>
            <a:fillRect/>
          </a:stretch>
        </p:blipFill>
        <p:spPr>
          <a:xfrm>
            <a:off x="-5715" y="687070"/>
            <a:ext cx="12201525" cy="3328670"/>
          </a:xfrm>
          <a:prstGeom prst="rect">
            <a:avLst/>
          </a:prstGeom>
        </p:spPr>
      </p:pic>
      <p:sp>
        <p:nvSpPr>
          <p:cNvPr id="111" name="文本框 110"/>
          <p:cNvSpPr txBox="1"/>
          <p:nvPr/>
        </p:nvSpPr>
        <p:spPr>
          <a:xfrm>
            <a:off x="8902065" y="3258185"/>
            <a:ext cx="2613660" cy="568325"/>
          </a:xfrm>
          <a:prstGeom prst="rect">
            <a:avLst/>
          </a:prstGeom>
          <a:noFill/>
        </p:spPr>
        <p:txBody>
          <a:bodyPr wrap="none" rtlCol="0">
            <a:prstTxWarp prst="textPlain">
              <a:avLst/>
            </a:prstTxWarp>
            <a:spAutoFit/>
          </a:bodyPr>
          <a:lstStyle/>
          <a:p>
            <a:r>
              <a:rPr lang="en-US" altLang="zh-CN" sz="16600" b="1" dirty="0">
                <a:solidFill>
                  <a:schemeClr val="bg1"/>
                </a:solidFill>
                <a:latin typeface="+mn-lt"/>
              </a:rPr>
              <a:t>REPORT</a:t>
            </a:r>
            <a:endParaRPr lang="zh-CN" altLang="en-US" sz="16600" b="1" dirty="0">
              <a:solidFill>
                <a:schemeClr val="bg1"/>
              </a:solidFill>
              <a:latin typeface="+mn-lt"/>
            </a:endParaRPr>
          </a:p>
        </p:txBody>
      </p:sp>
      <p:sp>
        <p:nvSpPr>
          <p:cNvPr id="110" name="文本框 109"/>
          <p:cNvSpPr txBox="1"/>
          <p:nvPr userDrawn="1"/>
        </p:nvSpPr>
        <p:spPr>
          <a:xfrm>
            <a:off x="7178355" y="3058100"/>
            <a:ext cx="1606717" cy="768009"/>
          </a:xfrm>
          <a:prstGeom prst="rect">
            <a:avLst/>
          </a:prstGeom>
          <a:noFill/>
        </p:spPr>
        <p:txBody>
          <a:bodyPr wrap="none" rtlCol="0">
            <a:prstTxWarp prst="textPlain">
              <a:avLst/>
            </a:prstTxWarp>
            <a:spAutoFit/>
          </a:bodyPr>
          <a:lstStyle/>
          <a:p>
            <a:r>
              <a:rPr lang="en-US" altLang="zh-CN" sz="9600" dirty="0">
                <a:solidFill>
                  <a:schemeClr val="bg1"/>
                </a:solidFill>
                <a:latin typeface="Impact" panose="020B0806030902050204" pitchFamily="34" charset="0"/>
              </a:rPr>
              <a:t>2023</a:t>
            </a:r>
            <a:endParaRPr lang="zh-CN" altLang="en-US" sz="9600" dirty="0">
              <a:solidFill>
                <a:schemeClr val="bg1"/>
              </a:solidFill>
              <a:latin typeface="Impact" panose="020B0806030902050204" pitchFamily="34" charset="0"/>
            </a:endParaRPr>
          </a:p>
        </p:txBody>
      </p:sp>
      <p:sp>
        <p:nvSpPr>
          <p:cNvPr id="7" name="标题 6"/>
          <p:cNvSpPr>
            <a:spLocks noGrp="1"/>
          </p:cNvSpPr>
          <p:nvPr>
            <p:ph type="ctrTitle"/>
          </p:nvPr>
        </p:nvSpPr>
        <p:spPr>
          <a:xfrm>
            <a:off x="664845" y="4101188"/>
            <a:ext cx="10850563" cy="767764"/>
          </a:xfrm>
        </p:spPr>
        <p:txBody>
          <a:bodyPr>
            <a:normAutofit/>
          </a:bodyPr>
          <a:lstStyle/>
          <a:p>
            <a:r>
              <a:rPr lang="en-US" altLang="zh-CN" dirty="0"/>
              <a:t>Thanks</a:t>
            </a:r>
            <a:endParaRPr lang="zh-CN" altLang="en-US" b="0" dirty="0"/>
          </a:p>
        </p:txBody>
      </p:sp>
      <p:pic>
        <p:nvPicPr>
          <p:cNvPr id="13" name="图片 12"/>
          <p:cNvPicPr>
            <a:picLocks noChangeAspect="1"/>
          </p:cNvPicPr>
          <p:nvPr/>
        </p:nvPicPr>
        <p:blipFill>
          <a:blip r:embed="rId2"/>
          <a:stretch>
            <a:fillRect/>
          </a:stretch>
        </p:blipFill>
        <p:spPr>
          <a:xfrm>
            <a:off x="512445" y="300990"/>
            <a:ext cx="1511935" cy="1150620"/>
          </a:xfrm>
          <a:prstGeom prst="rect">
            <a:avLst/>
          </a:prstGeom>
        </p:spPr>
      </p:pic>
      <p:sp>
        <p:nvSpPr>
          <p:cNvPr id="15" name="文本框 14"/>
          <p:cNvSpPr txBox="1"/>
          <p:nvPr/>
        </p:nvSpPr>
        <p:spPr>
          <a:xfrm>
            <a:off x="782320" y="4787900"/>
            <a:ext cx="5090795" cy="349250"/>
          </a:xfrm>
          <a:prstGeom prst="rect">
            <a:avLst/>
          </a:prstGeom>
          <a:noFill/>
        </p:spPr>
        <p:txBody>
          <a:bodyPr wrap="square" rtlCol="0">
            <a:spAutoFit/>
            <a:scene3d>
              <a:camera prst="orthographicFront"/>
              <a:lightRig rig="threePt" dir="t"/>
            </a:scene3d>
            <a:sp3d contourW="12700"/>
          </a:bodyPr>
          <a:lstStyle/>
          <a:p>
            <a:pPr marL="0" marR="0" lvl="0" indent="0" defTabSz="914400" rtl="0" eaLnBrk="1" fontAlgn="auto" latinLnBrk="0" hangingPunct="1">
              <a:lnSpc>
                <a:spcPct val="120000"/>
              </a:lnSpc>
              <a:spcBef>
                <a:spcPts val="0"/>
              </a:spcBef>
              <a:spcAft>
                <a:spcPts val="0"/>
              </a:spcAft>
              <a:buClrTx/>
              <a:buSzTx/>
              <a:buFontTx/>
              <a:buNone/>
              <a:defRPr/>
            </a:pPr>
            <a:endParaRPr kumimoji="0" lang="en-US" altLang="zh-CN" sz="1400" b="0" i="0" u="none" strike="noStrike" kern="1200" cap="none" spc="0" normalizeH="0" baseline="0" noProof="0" dirty="0">
              <a:ln>
                <a:noFill/>
              </a:ln>
              <a:solidFill>
                <a:prstClr val="black">
                  <a:lumMod val="65000"/>
                  <a:lumOff val="35000"/>
                </a:prstClr>
              </a:solidFill>
              <a:effectLst/>
              <a:uLnTx/>
              <a:uFillTx/>
              <a:latin typeface="Century Gothic" panose="020B0502020202020204" pitchFamily="34" charset="0"/>
              <a:ea typeface="微软雅黑" panose="020B0503020204020204"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1a259e69-0052-40b6-98f5-4b0b629e2df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2781143" y="1433195"/>
            <a:ext cx="6994047" cy="3775075"/>
            <a:chOff x="2769078" y="1433195"/>
            <a:chExt cx="6994047" cy="3775075"/>
          </a:xfrm>
        </p:grpSpPr>
        <p:grpSp>
          <p:nvGrpSpPr>
            <p:cNvPr id="6" name="ïSḻîḓé"/>
            <p:cNvGrpSpPr/>
            <p:nvPr/>
          </p:nvGrpSpPr>
          <p:grpSpPr>
            <a:xfrm>
              <a:off x="6644640" y="1635877"/>
              <a:ext cx="3118485" cy="3384550"/>
              <a:chOff x="6790988" y="1602898"/>
              <a:chExt cx="3118485" cy="3384550"/>
            </a:xfrm>
          </p:grpSpPr>
          <p:sp>
            <p:nvSpPr>
              <p:cNvPr id="9" name="i$ḷíḑè"/>
              <p:cNvSpPr/>
              <p:nvPr/>
            </p:nvSpPr>
            <p:spPr>
              <a:xfrm>
                <a:off x="6790988" y="1602898"/>
                <a:ext cx="3118485" cy="412750"/>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rIns="90000" rtlCol="0" anchor="ctr">
                <a:normAutofit/>
              </a:bodyPr>
              <a:lstStyle/>
              <a:p>
                <a:r>
                  <a:rPr lang="zh-CN" altLang="en-US" sz="2000" b="1" dirty="0"/>
                  <a:t>研究问题</a:t>
                </a:r>
                <a:endParaRPr lang="en-US" altLang="zh-CN" sz="2000" b="1" dirty="0"/>
              </a:p>
            </p:txBody>
          </p:sp>
          <p:sp>
            <p:nvSpPr>
              <p:cNvPr id="10" name="íŝ1îde"/>
              <p:cNvSpPr/>
              <p:nvPr/>
            </p:nvSpPr>
            <p:spPr>
              <a:xfrm>
                <a:off x="6790988" y="2597943"/>
                <a:ext cx="3118485" cy="41275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rIns="90000" rtlCol="0" anchor="ctr">
                <a:normAutofit/>
              </a:bodyPr>
              <a:lstStyle/>
              <a:p>
                <a:r>
                  <a:rPr lang="zh-CN" altLang="en-US" sz="2000" b="1" dirty="0"/>
                  <a:t>研究动机</a:t>
                </a:r>
                <a:endParaRPr lang="en-US" altLang="zh-CN" sz="2000" b="1" dirty="0"/>
              </a:p>
            </p:txBody>
          </p:sp>
          <p:sp>
            <p:nvSpPr>
              <p:cNvPr id="11" name="î$lïḑè"/>
              <p:cNvSpPr/>
              <p:nvPr/>
            </p:nvSpPr>
            <p:spPr>
              <a:xfrm>
                <a:off x="6790988" y="3554253"/>
                <a:ext cx="3118485" cy="412750"/>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rIns="90000" rtlCol="0" anchor="ctr">
                <a:normAutofit/>
              </a:bodyPr>
              <a:lstStyle/>
              <a:p>
                <a:r>
                  <a:rPr lang="zh-CN" altLang="en-US" sz="2000" b="1" dirty="0"/>
                  <a:t>解决方案</a:t>
                </a:r>
                <a:endParaRPr lang="en-US" altLang="zh-CN" sz="2000" b="1" dirty="0"/>
              </a:p>
            </p:txBody>
          </p:sp>
          <p:sp>
            <p:nvSpPr>
              <p:cNvPr id="12" name="ïṥliḋe"/>
              <p:cNvSpPr/>
              <p:nvPr/>
            </p:nvSpPr>
            <p:spPr>
              <a:xfrm>
                <a:off x="6790988" y="4574698"/>
                <a:ext cx="3118485" cy="412750"/>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90000" rIns="90000" rtlCol="0" anchor="ctr">
                <a:normAutofit/>
              </a:bodyPr>
              <a:lstStyle/>
              <a:p>
                <a:r>
                  <a:rPr lang="zh-CN" altLang="en-US" sz="2000" b="1" dirty="0"/>
                  <a:t>测试效果</a:t>
                </a:r>
                <a:endParaRPr lang="en-US" altLang="zh-CN" sz="2000" b="1" dirty="0"/>
              </a:p>
            </p:txBody>
          </p:sp>
        </p:grpSp>
        <p:cxnSp>
          <p:nvCxnSpPr>
            <p:cNvPr id="7" name="直接连接符 6"/>
            <p:cNvCxnSpPr/>
            <p:nvPr/>
          </p:nvCxnSpPr>
          <p:spPr>
            <a:xfrm>
              <a:off x="4970780" y="1433195"/>
              <a:ext cx="0" cy="3775075"/>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8" name="îṣľïḋé"/>
            <p:cNvSpPr txBox="1"/>
            <p:nvPr/>
          </p:nvSpPr>
          <p:spPr>
            <a:xfrm>
              <a:off x="2769078" y="1674612"/>
              <a:ext cx="1877437" cy="816103"/>
            </a:xfrm>
            <a:prstGeom prst="rect">
              <a:avLst/>
            </a:prstGeom>
            <a:solidFill>
              <a:schemeClr val="bg1"/>
            </a:solidFill>
          </p:spPr>
          <p:txBody>
            <a:bodyPr wrap="none" rtlCol="0">
              <a:normAutofit/>
            </a:bodyPr>
            <a:lstStyle/>
            <a:p>
              <a:pPr algn="r"/>
              <a:r>
                <a:rPr lang="tr-TR" altLang="zh-CN" b="1" dirty="0"/>
                <a:t>CONTENTS</a:t>
              </a:r>
              <a:endParaRPr lang="tr-TR" altLang="zh-CN" b="1" dirty="0"/>
            </a:p>
          </p:txBody>
        </p:sp>
      </p:grpSp>
      <p:grpSp>
        <p:nvGrpSpPr>
          <p:cNvPr id="18" name="组合 17"/>
          <p:cNvGrpSpPr/>
          <p:nvPr/>
        </p:nvGrpSpPr>
        <p:grpSpPr>
          <a:xfrm>
            <a:off x="5624195" y="1658620"/>
            <a:ext cx="401320" cy="3334385"/>
            <a:chOff x="10194" y="2763"/>
            <a:chExt cx="632" cy="5251"/>
          </a:xfrm>
        </p:grpSpPr>
        <p:sp>
          <p:nvSpPr>
            <p:cNvPr id="21" name="圆角矩形 20"/>
            <p:cNvSpPr/>
            <p:nvPr/>
          </p:nvSpPr>
          <p:spPr>
            <a:xfrm rot="2700000">
              <a:off x="10194" y="2763"/>
              <a:ext cx="633" cy="632"/>
            </a:xfrm>
            <a:prstGeom prst="roundRect">
              <a:avLst/>
            </a:prstGeom>
            <a:solidFill>
              <a:schemeClr val="accent1"/>
            </a:solid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accent2"/>
                </a:solidFill>
              </a:endParaRPr>
            </a:p>
          </p:txBody>
        </p:sp>
        <p:sp>
          <p:nvSpPr>
            <p:cNvPr id="2" name="文本框 1"/>
            <p:cNvSpPr txBox="1"/>
            <p:nvPr/>
          </p:nvSpPr>
          <p:spPr>
            <a:xfrm>
              <a:off x="10264" y="2788"/>
              <a:ext cx="493" cy="582"/>
            </a:xfrm>
            <a:prstGeom prst="rect">
              <a:avLst/>
            </a:prstGeom>
            <a:noFill/>
          </p:spPr>
          <p:txBody>
            <a:bodyPr wrap="none" rtlCol="0">
              <a:spAutoFit/>
            </a:bodyPr>
            <a:lstStyle/>
            <a:p>
              <a:pPr algn="ctr"/>
              <a:r>
                <a:rPr lang="en-US" altLang="zh-CN" i="1" dirty="0">
                  <a:solidFill>
                    <a:schemeClr val="bg1"/>
                  </a:solidFill>
                  <a:latin typeface="Century Gothic" panose="020B0502020202020204" pitchFamily="34" charset="0"/>
                </a:rPr>
                <a:t>1</a:t>
              </a:r>
              <a:endParaRPr lang="zh-CN" altLang="en-US" i="1" dirty="0">
                <a:solidFill>
                  <a:schemeClr val="bg1"/>
                </a:solidFill>
                <a:latin typeface="Century Gothic" panose="020B0502020202020204" pitchFamily="34" charset="0"/>
              </a:endParaRPr>
            </a:p>
          </p:txBody>
        </p:sp>
        <p:sp>
          <p:nvSpPr>
            <p:cNvPr id="28" name="圆角矩形 27"/>
            <p:cNvSpPr/>
            <p:nvPr/>
          </p:nvSpPr>
          <p:spPr>
            <a:xfrm rot="2700000">
              <a:off x="10194" y="4303"/>
              <a:ext cx="633" cy="632"/>
            </a:xfrm>
            <a:prstGeom prst="roundRect">
              <a:avLst/>
            </a:prstGeom>
            <a:solidFill>
              <a:schemeClr val="accent2"/>
            </a:solid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accent2"/>
                </a:solidFill>
              </a:endParaRPr>
            </a:p>
          </p:txBody>
        </p:sp>
        <p:sp>
          <p:nvSpPr>
            <p:cNvPr id="3" name="文本框 2"/>
            <p:cNvSpPr txBox="1"/>
            <p:nvPr/>
          </p:nvSpPr>
          <p:spPr>
            <a:xfrm>
              <a:off x="10264" y="4328"/>
              <a:ext cx="493" cy="582"/>
            </a:xfrm>
            <a:prstGeom prst="rect">
              <a:avLst/>
            </a:prstGeom>
            <a:noFill/>
          </p:spPr>
          <p:txBody>
            <a:bodyPr wrap="none" rtlCol="0">
              <a:spAutoFit/>
            </a:bodyPr>
            <a:lstStyle/>
            <a:p>
              <a:pPr algn="ctr"/>
              <a:r>
                <a:rPr lang="en-US" altLang="zh-CN" i="1" dirty="0">
                  <a:solidFill>
                    <a:schemeClr val="bg1"/>
                  </a:solidFill>
                  <a:latin typeface="Century Gothic" panose="020B0502020202020204" pitchFamily="34" charset="0"/>
                </a:rPr>
                <a:t>2</a:t>
              </a:r>
              <a:endParaRPr lang="zh-CN" altLang="en-US" i="1" dirty="0">
                <a:solidFill>
                  <a:schemeClr val="bg1"/>
                </a:solidFill>
                <a:latin typeface="Century Gothic" panose="020B0502020202020204" pitchFamily="34" charset="0"/>
              </a:endParaRPr>
            </a:p>
          </p:txBody>
        </p:sp>
        <p:sp>
          <p:nvSpPr>
            <p:cNvPr id="35" name="圆角矩形 34"/>
            <p:cNvSpPr/>
            <p:nvPr/>
          </p:nvSpPr>
          <p:spPr>
            <a:xfrm rot="2700000">
              <a:off x="10194" y="5842"/>
              <a:ext cx="633" cy="632"/>
            </a:xfrm>
            <a:prstGeom prst="roundRect">
              <a:avLst/>
            </a:prstGeom>
            <a:solidFill>
              <a:schemeClr val="accent1"/>
            </a:solid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accent2"/>
                </a:solidFill>
              </a:endParaRPr>
            </a:p>
          </p:txBody>
        </p:sp>
        <p:sp>
          <p:nvSpPr>
            <p:cNvPr id="4" name="文本框 3"/>
            <p:cNvSpPr txBox="1"/>
            <p:nvPr/>
          </p:nvSpPr>
          <p:spPr>
            <a:xfrm>
              <a:off x="10264" y="5868"/>
              <a:ext cx="493" cy="582"/>
            </a:xfrm>
            <a:prstGeom prst="rect">
              <a:avLst/>
            </a:prstGeom>
            <a:noFill/>
          </p:spPr>
          <p:txBody>
            <a:bodyPr wrap="none" rtlCol="0">
              <a:spAutoFit/>
            </a:bodyPr>
            <a:lstStyle/>
            <a:p>
              <a:pPr algn="ctr"/>
              <a:r>
                <a:rPr lang="en-US" altLang="zh-CN" i="1" dirty="0">
                  <a:solidFill>
                    <a:schemeClr val="bg1"/>
                  </a:solidFill>
                  <a:latin typeface="Century Gothic" panose="020B0502020202020204" pitchFamily="34" charset="0"/>
                </a:rPr>
                <a:t>3</a:t>
              </a:r>
              <a:endParaRPr lang="zh-CN" altLang="en-US" i="1" dirty="0">
                <a:solidFill>
                  <a:schemeClr val="bg1"/>
                </a:solidFill>
                <a:latin typeface="Century Gothic" panose="020B0502020202020204" pitchFamily="34" charset="0"/>
              </a:endParaRPr>
            </a:p>
          </p:txBody>
        </p:sp>
        <p:sp>
          <p:nvSpPr>
            <p:cNvPr id="42" name="圆角矩形 41"/>
            <p:cNvSpPr/>
            <p:nvPr/>
          </p:nvSpPr>
          <p:spPr>
            <a:xfrm rot="2700000">
              <a:off x="10194" y="7382"/>
              <a:ext cx="633" cy="632"/>
            </a:xfrm>
            <a:prstGeom prst="roundRect">
              <a:avLst/>
            </a:prstGeom>
            <a:solidFill>
              <a:schemeClr val="accent2"/>
            </a:solid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accent2"/>
                </a:solidFill>
              </a:endParaRPr>
            </a:p>
          </p:txBody>
        </p:sp>
        <p:sp>
          <p:nvSpPr>
            <p:cNvPr id="17" name="文本框 16"/>
            <p:cNvSpPr txBox="1"/>
            <p:nvPr/>
          </p:nvSpPr>
          <p:spPr>
            <a:xfrm>
              <a:off x="10264" y="7407"/>
              <a:ext cx="493" cy="582"/>
            </a:xfrm>
            <a:prstGeom prst="rect">
              <a:avLst/>
            </a:prstGeom>
            <a:noFill/>
          </p:spPr>
          <p:txBody>
            <a:bodyPr wrap="none" rtlCol="0">
              <a:spAutoFit/>
            </a:bodyPr>
            <a:lstStyle/>
            <a:p>
              <a:pPr algn="ctr"/>
              <a:r>
                <a:rPr lang="en-US" altLang="zh-CN" i="1" dirty="0">
                  <a:solidFill>
                    <a:schemeClr val="bg1"/>
                  </a:solidFill>
                  <a:latin typeface="Century Gothic" panose="020B0502020202020204" pitchFamily="34" charset="0"/>
                </a:rPr>
                <a:t>4</a:t>
              </a:r>
              <a:endParaRPr lang="zh-CN" altLang="en-US" i="1" dirty="0">
                <a:solidFill>
                  <a:schemeClr val="bg1"/>
                </a:solidFill>
                <a:latin typeface="Century Gothic" panose="020B0502020202020204" pitchFamily="34" charset="0"/>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0" dirty="0"/>
              <a:t>研究问题</a:t>
            </a:r>
            <a:endParaRPr lang="zh-CN" altLang="en-US" b="0" dirty="0"/>
          </a:p>
        </p:txBody>
      </p:sp>
      <p:sp>
        <p:nvSpPr>
          <p:cNvPr id="3" name="文本占位符 2"/>
          <p:cNvSpPr>
            <a:spLocks noGrp="1"/>
          </p:cNvSpPr>
          <p:nvPr>
            <p:ph type="body" idx="1"/>
          </p:nvPr>
        </p:nvSpPr>
        <p:spPr/>
        <p:txBody>
          <a:bodyPr/>
          <a:lstStyle/>
          <a:p>
            <a:pPr lvl="0">
              <a:lnSpc>
                <a:spcPct val="100000"/>
              </a:lnSpc>
              <a:spcBef>
                <a:spcPts val="1000"/>
              </a:spcBef>
            </a:pPr>
            <a:endParaRPr lang="zh-CN" altLang="en-US" dirty="0"/>
          </a:p>
        </p:txBody>
      </p:sp>
      <p:sp>
        <p:nvSpPr>
          <p:cNvPr id="5" name="文本框 4"/>
          <p:cNvSpPr txBox="1"/>
          <p:nvPr/>
        </p:nvSpPr>
        <p:spPr>
          <a:xfrm>
            <a:off x="7695538" y="3115955"/>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1">
                    <a:lumMod val="75000"/>
                  </a:schemeClr>
                </a:solidFill>
                <a:latin typeface="Impact" panose="020B0806030902050204" pitchFamily="34" charset="0"/>
                <a:cs typeface="Arial" panose="020B0604020202020204" pitchFamily="34" charset="0"/>
              </a:rPr>
              <a:t>/01</a:t>
            </a:r>
            <a:endParaRPr lang="en-US" altLang="zh-CN" spc="100" dirty="0">
              <a:solidFill>
                <a:schemeClr val="accent1">
                  <a:lumMod val="75000"/>
                </a:schemeClr>
              </a:solidFill>
              <a:latin typeface="Impact" panose="020B0806030902050204" pitchFamily="34" charset="0"/>
              <a:cs typeface="Arial" panose="020B0604020202020204" pitchFamily="34" charset="0"/>
            </a:endParaRPr>
          </a:p>
        </p:txBody>
      </p:sp>
      <p:pic>
        <p:nvPicPr>
          <p:cNvPr id="7" name="图片 6"/>
          <p:cNvPicPr>
            <a:picLocks noChangeAspect="1"/>
          </p:cNvPicPr>
          <p:nvPr/>
        </p:nvPicPr>
        <p:blipFill>
          <a:blip r:embed="rId1"/>
          <a:stretch>
            <a:fillRect/>
          </a:stretch>
        </p:blipFill>
        <p:spPr>
          <a:xfrm>
            <a:off x="-33020" y="1430020"/>
            <a:ext cx="12232640" cy="12979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研究问题</a:t>
            </a:r>
            <a:endParaRPr lang="zh-CN" altLang="en-US" dirty="0"/>
          </a:p>
        </p:txBody>
      </p:sp>
      <p:sp>
        <p:nvSpPr>
          <p:cNvPr id="3" name="内容占位符 2"/>
          <p:cNvSpPr>
            <a:spLocks noGrp="1"/>
          </p:cNvSpPr>
          <p:nvPr>
            <p:ph idx="1"/>
          </p:nvPr>
        </p:nvSpPr>
        <p:spPr>
          <a:xfrm>
            <a:off x="669924" y="1500326"/>
            <a:ext cx="10850563" cy="4643299"/>
          </a:xfrm>
        </p:spPr>
        <p:txBody>
          <a:bodyPr/>
          <a:lstStyle/>
          <a:p>
            <a:pPr>
              <a:lnSpc>
                <a:spcPct val="150000"/>
              </a:lnSpc>
            </a:pPr>
            <a:r>
              <a:rPr lang="zh-CN" altLang="en-US" b="0" i="0" dirty="0">
                <a:solidFill>
                  <a:srgbClr val="182026"/>
                </a:solidFill>
                <a:effectLst/>
                <a:latin typeface="-apple-system"/>
              </a:rPr>
              <a:t>如今，</a:t>
            </a:r>
            <a:r>
              <a:rPr lang="en-US" altLang="zh-CN" b="0" i="0" dirty="0" err="1">
                <a:solidFill>
                  <a:srgbClr val="182026"/>
                </a:solidFill>
                <a:effectLst/>
                <a:latin typeface="-apple-system"/>
              </a:rPr>
              <a:t>Flink</a:t>
            </a:r>
            <a:r>
              <a:rPr lang="en-US" altLang="zh-CN" b="0" i="0" dirty="0">
                <a:solidFill>
                  <a:srgbClr val="182026"/>
                </a:solidFill>
                <a:effectLst/>
                <a:latin typeface="-apple-system"/>
              </a:rPr>
              <a:t> [9]</a:t>
            </a:r>
            <a:r>
              <a:rPr lang="zh-CN" altLang="en-US" b="0" i="0" dirty="0">
                <a:solidFill>
                  <a:srgbClr val="182026"/>
                </a:solidFill>
                <a:effectLst/>
                <a:latin typeface="-apple-system"/>
              </a:rPr>
              <a:t>、</a:t>
            </a:r>
            <a:r>
              <a:rPr lang="en-US" altLang="zh-CN" b="0" i="0" dirty="0">
                <a:solidFill>
                  <a:srgbClr val="182026"/>
                </a:solidFill>
                <a:effectLst/>
                <a:latin typeface="-apple-system"/>
              </a:rPr>
              <a:t>Spark [49]</a:t>
            </a:r>
            <a:r>
              <a:rPr lang="zh-CN" altLang="en-US" b="0" i="0" dirty="0">
                <a:solidFill>
                  <a:srgbClr val="182026"/>
                </a:solidFill>
                <a:effectLst/>
                <a:latin typeface="-apple-system"/>
              </a:rPr>
              <a:t>、</a:t>
            </a:r>
            <a:r>
              <a:rPr lang="en-US" altLang="zh-CN" b="0" i="0" dirty="0">
                <a:solidFill>
                  <a:srgbClr val="182026"/>
                </a:solidFill>
                <a:effectLst/>
                <a:latin typeface="-apple-system"/>
              </a:rPr>
              <a:t>Presto [37]</a:t>
            </a:r>
            <a:r>
              <a:rPr lang="zh-CN" altLang="en-US" b="0" i="0" dirty="0">
                <a:solidFill>
                  <a:srgbClr val="182026"/>
                </a:solidFill>
                <a:effectLst/>
                <a:latin typeface="-apple-system"/>
              </a:rPr>
              <a:t>等分布式数据密集型框架经常从表格和文件中读取数据，它们通常使用缓存层作为提高数据访问性能的一项关键优化措施</a:t>
            </a:r>
            <a:endParaRPr lang="en-US" altLang="zh-CN" b="0" i="0" dirty="0">
              <a:solidFill>
                <a:srgbClr val="182026"/>
              </a:solidFill>
              <a:effectLst/>
              <a:latin typeface="-apple-system"/>
            </a:endParaRPr>
          </a:p>
          <a:p>
            <a:pPr>
              <a:lnSpc>
                <a:spcPct val="150000"/>
              </a:lnSpc>
            </a:pPr>
            <a:r>
              <a:rPr lang="zh-CN" altLang="en-US" b="0" i="0" dirty="0">
                <a:solidFill>
                  <a:srgbClr val="182026"/>
                </a:solidFill>
                <a:effectLst/>
                <a:latin typeface="-apple-system"/>
              </a:rPr>
              <a:t>提高缓存利用率的一个关键挑战是配置合适的缓存大小以适应动态工作集大小（</a:t>
            </a:r>
            <a:r>
              <a:rPr lang="en-US" altLang="zh-CN" b="0" i="0" dirty="0">
                <a:solidFill>
                  <a:srgbClr val="182026"/>
                </a:solidFill>
                <a:effectLst/>
                <a:latin typeface="-apple-system"/>
              </a:rPr>
              <a:t>WSS</a:t>
            </a:r>
            <a:r>
              <a:rPr lang="zh-CN" altLang="en-US" b="0" i="0" dirty="0">
                <a:solidFill>
                  <a:srgbClr val="182026"/>
                </a:solidFill>
                <a:effectLst/>
                <a:latin typeface="-apple-system"/>
              </a:rPr>
              <a:t>）并了解跟踪的相关项重复率（</a:t>
            </a:r>
            <a:r>
              <a:rPr lang="en-US" altLang="zh-CN" b="0" i="0" dirty="0">
                <a:solidFill>
                  <a:srgbClr val="182026"/>
                </a:solidFill>
                <a:effectLst/>
                <a:latin typeface="-apple-system"/>
              </a:rPr>
              <a:t>IRR</a:t>
            </a:r>
            <a:r>
              <a:rPr lang="zh-CN" altLang="en-US" b="0" i="0" dirty="0">
                <a:solidFill>
                  <a:srgbClr val="182026"/>
                </a:solidFill>
                <a:effectLst/>
                <a:latin typeface="-apple-system"/>
              </a:rPr>
              <a:t>）。</a:t>
            </a:r>
            <a:endParaRPr lang="en-US" altLang="zh-CN" b="0" i="0" dirty="0">
              <a:solidFill>
                <a:srgbClr val="182026"/>
              </a:solidFill>
              <a:effectLst/>
              <a:latin typeface="-apple-system"/>
            </a:endParaRPr>
          </a:p>
          <a:p>
            <a:pPr>
              <a:lnSpc>
                <a:spcPct val="150000"/>
              </a:lnSpc>
            </a:pPr>
            <a:r>
              <a:rPr lang="zh-CN" altLang="en-US" b="0" i="0" dirty="0">
                <a:solidFill>
                  <a:srgbClr val="182026"/>
                </a:solidFill>
                <a:effectLst/>
                <a:latin typeface="-apple-system"/>
              </a:rPr>
              <a:t>然而，分配适量的缓存存储可能并非易事：过多的资源会不必要地增加成本，而容量不足会降低性能。动态在线工作负载使这个问题变得更具挑战性。</a:t>
            </a:r>
            <a:endParaRPr lang="zh-CN" altLang="en-US" dirty="0"/>
          </a:p>
        </p:txBody>
      </p:sp>
      <p:sp>
        <p:nvSpPr>
          <p:cNvPr id="4" name="页脚占位符 3"/>
          <p:cNvSpPr>
            <a:spLocks noGrp="1"/>
          </p:cNvSpPr>
          <p:nvPr>
            <p:ph type="ftr" sz="quarter" idx="11"/>
          </p:nvPr>
        </p:nvSpPr>
        <p:spPr/>
        <p:txBody>
          <a:bodyPr/>
          <a:lstStyle/>
          <a:p>
            <a:r>
              <a:rPr lang="en-US" altLang="zh-CN"/>
              <a:t>www.islide.cc</a:t>
            </a:r>
            <a:endParaRPr lang="zh-CN" altLang="en-US" dirty="0"/>
          </a:p>
        </p:txBody>
      </p:sp>
      <p:sp>
        <p:nvSpPr>
          <p:cNvPr id="5" name="灯片编号占位符 4"/>
          <p:cNvSpPr>
            <a:spLocks noGrp="1"/>
          </p:cNvSpPr>
          <p:nvPr>
            <p:ph type="sldNum" sz="quarter" idx="12"/>
          </p:nvPr>
        </p:nvSpPr>
        <p:spPr/>
        <p:txBody>
          <a:bodyPr/>
          <a:lstStyle/>
          <a:p>
            <a:fld id="{5DD3DB80-B894-403A-B48E-6FDC1A72010E}" type="slidenum">
              <a:rPr lang="zh-CN" altLang="en-US" smtClean="0"/>
            </a:fld>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研究动机</a:t>
            </a:r>
            <a:endParaRPr lang="zh-CN" altLang="en-US" b="0" dirty="0"/>
          </a:p>
        </p:txBody>
      </p:sp>
      <p:sp>
        <p:nvSpPr>
          <p:cNvPr id="5" name="文本框 4"/>
          <p:cNvSpPr txBox="1"/>
          <p:nvPr/>
        </p:nvSpPr>
        <p:spPr>
          <a:xfrm>
            <a:off x="7695538" y="3115955"/>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1">
                    <a:lumMod val="75000"/>
                  </a:schemeClr>
                </a:solidFill>
                <a:latin typeface="Impact" panose="020B0806030902050204" pitchFamily="34" charset="0"/>
                <a:cs typeface="Arial" panose="020B0604020202020204" pitchFamily="34" charset="0"/>
              </a:rPr>
              <a:t>/02</a:t>
            </a:r>
            <a:endParaRPr lang="en-US" altLang="zh-CN" spc="100" dirty="0">
              <a:solidFill>
                <a:schemeClr val="accent1">
                  <a:lumMod val="75000"/>
                </a:schemeClr>
              </a:solidFill>
              <a:latin typeface="Impact" panose="020B0806030902050204" pitchFamily="34" charset="0"/>
              <a:cs typeface="Arial" panose="020B0604020202020204" pitchFamily="34" charset="0"/>
            </a:endParaRPr>
          </a:p>
        </p:txBody>
      </p:sp>
      <p:pic>
        <p:nvPicPr>
          <p:cNvPr id="7" name="图片 6"/>
          <p:cNvPicPr>
            <a:picLocks noChangeAspect="1"/>
          </p:cNvPicPr>
          <p:nvPr/>
        </p:nvPicPr>
        <p:blipFill>
          <a:blip r:embed="rId1"/>
          <a:stretch>
            <a:fillRect/>
          </a:stretch>
        </p:blipFill>
        <p:spPr>
          <a:xfrm>
            <a:off x="-33020" y="1430020"/>
            <a:ext cx="12232640" cy="1297940"/>
          </a:xfrm>
          <a:prstGeom prst="rect">
            <a:avLst/>
          </a:prstGeom>
        </p:spPr>
      </p:pic>
      <p:sp>
        <p:nvSpPr>
          <p:cNvPr id="9" name="文本占位符 8"/>
          <p:cNvSpPr>
            <a:spLocks noGrp="1"/>
          </p:cNvSpPr>
          <p:nvPr>
            <p:ph type="body" idx="1"/>
          </p:nvPr>
        </p:nvSpPr>
        <p:spPr/>
        <p:txBody>
          <a:bodyPr/>
          <a:lstStyle/>
          <a:p>
            <a:pPr lvl="0">
              <a:lnSpc>
                <a:spcPct val="100000"/>
              </a:lnSpc>
              <a:spcBef>
                <a:spcPts val="1000"/>
              </a:spcBef>
            </a:pPr>
            <a:r>
              <a:rPr lang="en-US" altLang="zh-CN" dirty="0">
                <a:sym typeface="+mn-ea"/>
              </a:rPr>
              <a:t>.</a:t>
            </a:r>
            <a:endParaRPr lang="zh-CN"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2249386" y="1808108"/>
            <a:ext cx="649236" cy="649236"/>
          </a:xfrm>
          <a:prstGeom prst="ellipse">
            <a:avLst/>
          </a:prstGeom>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4" name="Rectangle 23"/>
          <p:cNvSpPr/>
          <p:nvPr/>
        </p:nvSpPr>
        <p:spPr>
          <a:xfrm>
            <a:off x="2249386" y="4067329"/>
            <a:ext cx="649236" cy="649236"/>
          </a:xfrm>
          <a:prstGeom prst="ellipse">
            <a:avLst/>
          </a:prstGeom>
          <a:solidFill>
            <a:schemeClr val="accent2"/>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2" name="Rectangle 41"/>
          <p:cNvSpPr/>
          <p:nvPr/>
        </p:nvSpPr>
        <p:spPr>
          <a:xfrm>
            <a:off x="6720589" y="1808108"/>
            <a:ext cx="649236" cy="649236"/>
          </a:xfrm>
          <a:prstGeom prst="ellipse">
            <a:avLst/>
          </a:prstGeom>
          <a:solidFill>
            <a:schemeClr val="accent2"/>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p:cNvSpPr/>
          <p:nvPr/>
        </p:nvSpPr>
        <p:spPr>
          <a:xfrm>
            <a:off x="6720590" y="4067329"/>
            <a:ext cx="649236" cy="649236"/>
          </a:xfrm>
          <a:prstGeom prst="ellipse">
            <a:avLst/>
          </a:prstGeom>
          <a:solidFill>
            <a:schemeClr val="accent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9" name="Group 58"/>
          <p:cNvGrpSpPr/>
          <p:nvPr/>
        </p:nvGrpSpPr>
        <p:grpSpPr>
          <a:xfrm>
            <a:off x="2422507" y="2013802"/>
            <a:ext cx="302992" cy="237848"/>
            <a:chOff x="5348288" y="5818188"/>
            <a:chExt cx="1587500" cy="1246187"/>
          </a:xfrm>
        </p:grpSpPr>
        <p:sp>
          <p:nvSpPr>
            <p:cNvPr id="60" name="Freeform 59"/>
            <p:cNvSpPr>
              <a:spLocks noEditPoints="1"/>
            </p:cNvSpPr>
            <p:nvPr/>
          </p:nvSpPr>
          <p:spPr bwMode="auto">
            <a:xfrm>
              <a:off x="5348288" y="5818188"/>
              <a:ext cx="1587500" cy="263525"/>
            </a:xfrm>
            <a:custGeom>
              <a:avLst/>
              <a:gdLst>
                <a:gd name="T0" fmla="*/ 471 w 507"/>
                <a:gd name="T1" fmla="*/ 0 h 84"/>
                <a:gd name="T2" fmla="*/ 37 w 507"/>
                <a:gd name="T3" fmla="*/ 0 h 84"/>
                <a:gd name="T4" fmla="*/ 0 w 507"/>
                <a:gd name="T5" fmla="*/ 37 h 84"/>
                <a:gd name="T6" fmla="*/ 0 w 507"/>
                <a:gd name="T7" fmla="*/ 84 h 84"/>
                <a:gd name="T8" fmla="*/ 507 w 507"/>
                <a:gd name="T9" fmla="*/ 84 h 84"/>
                <a:gd name="T10" fmla="*/ 507 w 507"/>
                <a:gd name="T11" fmla="*/ 37 h 84"/>
                <a:gd name="T12" fmla="*/ 471 w 507"/>
                <a:gd name="T13" fmla="*/ 0 h 84"/>
                <a:gd name="T14" fmla="*/ 49 w 507"/>
                <a:gd name="T15" fmla="*/ 59 h 84"/>
                <a:gd name="T16" fmla="*/ 36 w 507"/>
                <a:gd name="T17" fmla="*/ 46 h 84"/>
                <a:gd name="T18" fmla="*/ 49 w 507"/>
                <a:gd name="T19" fmla="*/ 33 h 84"/>
                <a:gd name="T20" fmla="*/ 62 w 507"/>
                <a:gd name="T21" fmla="*/ 46 h 84"/>
                <a:gd name="T22" fmla="*/ 49 w 507"/>
                <a:gd name="T23" fmla="*/ 59 h 84"/>
                <a:gd name="T24" fmla="*/ 100 w 507"/>
                <a:gd name="T25" fmla="*/ 59 h 84"/>
                <a:gd name="T26" fmla="*/ 87 w 507"/>
                <a:gd name="T27" fmla="*/ 46 h 84"/>
                <a:gd name="T28" fmla="*/ 100 w 507"/>
                <a:gd name="T29" fmla="*/ 33 h 84"/>
                <a:gd name="T30" fmla="*/ 113 w 507"/>
                <a:gd name="T31" fmla="*/ 46 h 84"/>
                <a:gd name="T32" fmla="*/ 100 w 507"/>
                <a:gd name="T33" fmla="*/ 59 h 84"/>
                <a:gd name="T34" fmla="*/ 151 w 507"/>
                <a:gd name="T35" fmla="*/ 59 h 84"/>
                <a:gd name="T36" fmla="*/ 138 w 507"/>
                <a:gd name="T37" fmla="*/ 46 h 84"/>
                <a:gd name="T38" fmla="*/ 151 w 507"/>
                <a:gd name="T39" fmla="*/ 33 h 84"/>
                <a:gd name="T40" fmla="*/ 163 w 507"/>
                <a:gd name="T41" fmla="*/ 46 h 84"/>
                <a:gd name="T42" fmla="*/ 151 w 507"/>
                <a:gd name="T43" fmla="*/ 5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7" h="84">
                  <a:moveTo>
                    <a:pt x="471" y="0"/>
                  </a:moveTo>
                  <a:cubicBezTo>
                    <a:pt x="37" y="0"/>
                    <a:pt x="37" y="0"/>
                    <a:pt x="37" y="0"/>
                  </a:cubicBezTo>
                  <a:cubicBezTo>
                    <a:pt x="17" y="0"/>
                    <a:pt x="0" y="17"/>
                    <a:pt x="0" y="37"/>
                  </a:cubicBezTo>
                  <a:cubicBezTo>
                    <a:pt x="0" y="84"/>
                    <a:pt x="0" y="84"/>
                    <a:pt x="0" y="84"/>
                  </a:cubicBezTo>
                  <a:cubicBezTo>
                    <a:pt x="507" y="84"/>
                    <a:pt x="507" y="84"/>
                    <a:pt x="507" y="84"/>
                  </a:cubicBezTo>
                  <a:cubicBezTo>
                    <a:pt x="507" y="37"/>
                    <a:pt x="507" y="37"/>
                    <a:pt x="507" y="37"/>
                  </a:cubicBezTo>
                  <a:cubicBezTo>
                    <a:pt x="507" y="17"/>
                    <a:pt x="491" y="0"/>
                    <a:pt x="471" y="0"/>
                  </a:cubicBezTo>
                  <a:close/>
                  <a:moveTo>
                    <a:pt x="49" y="59"/>
                  </a:moveTo>
                  <a:cubicBezTo>
                    <a:pt x="42" y="59"/>
                    <a:pt x="36" y="53"/>
                    <a:pt x="36" y="46"/>
                  </a:cubicBezTo>
                  <a:cubicBezTo>
                    <a:pt x="36" y="39"/>
                    <a:pt x="42" y="33"/>
                    <a:pt x="49" y="33"/>
                  </a:cubicBezTo>
                  <a:cubicBezTo>
                    <a:pt x="56" y="33"/>
                    <a:pt x="62" y="39"/>
                    <a:pt x="62" y="46"/>
                  </a:cubicBezTo>
                  <a:cubicBezTo>
                    <a:pt x="62" y="53"/>
                    <a:pt x="56" y="59"/>
                    <a:pt x="49" y="59"/>
                  </a:cubicBezTo>
                  <a:close/>
                  <a:moveTo>
                    <a:pt x="100" y="59"/>
                  </a:moveTo>
                  <a:cubicBezTo>
                    <a:pt x="93" y="59"/>
                    <a:pt x="87" y="53"/>
                    <a:pt x="87" y="46"/>
                  </a:cubicBezTo>
                  <a:cubicBezTo>
                    <a:pt x="87" y="39"/>
                    <a:pt x="93" y="33"/>
                    <a:pt x="100" y="33"/>
                  </a:cubicBezTo>
                  <a:cubicBezTo>
                    <a:pt x="107" y="33"/>
                    <a:pt x="113" y="39"/>
                    <a:pt x="113" y="46"/>
                  </a:cubicBezTo>
                  <a:cubicBezTo>
                    <a:pt x="113" y="53"/>
                    <a:pt x="107" y="59"/>
                    <a:pt x="100" y="59"/>
                  </a:cubicBezTo>
                  <a:close/>
                  <a:moveTo>
                    <a:pt x="151" y="59"/>
                  </a:moveTo>
                  <a:cubicBezTo>
                    <a:pt x="144" y="59"/>
                    <a:pt x="138" y="53"/>
                    <a:pt x="138" y="46"/>
                  </a:cubicBezTo>
                  <a:cubicBezTo>
                    <a:pt x="138" y="39"/>
                    <a:pt x="144" y="33"/>
                    <a:pt x="151" y="33"/>
                  </a:cubicBezTo>
                  <a:cubicBezTo>
                    <a:pt x="158" y="33"/>
                    <a:pt x="163" y="39"/>
                    <a:pt x="163" y="46"/>
                  </a:cubicBezTo>
                  <a:cubicBezTo>
                    <a:pt x="163" y="53"/>
                    <a:pt x="158" y="59"/>
                    <a:pt x="151" y="5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sp>
          <p:nvSpPr>
            <p:cNvPr id="61" name="Freeform 60"/>
            <p:cNvSpPr>
              <a:spLocks noEditPoints="1"/>
            </p:cNvSpPr>
            <p:nvPr/>
          </p:nvSpPr>
          <p:spPr bwMode="auto">
            <a:xfrm>
              <a:off x="5348288" y="6111875"/>
              <a:ext cx="1587500" cy="952500"/>
            </a:xfrm>
            <a:custGeom>
              <a:avLst/>
              <a:gdLst>
                <a:gd name="T0" fmla="*/ 0 w 507"/>
                <a:gd name="T1" fmla="*/ 268 h 304"/>
                <a:gd name="T2" fmla="*/ 37 w 507"/>
                <a:gd name="T3" fmla="*/ 304 h 304"/>
                <a:gd name="T4" fmla="*/ 471 w 507"/>
                <a:gd name="T5" fmla="*/ 304 h 304"/>
                <a:gd name="T6" fmla="*/ 507 w 507"/>
                <a:gd name="T7" fmla="*/ 268 h 304"/>
                <a:gd name="T8" fmla="*/ 507 w 507"/>
                <a:gd name="T9" fmla="*/ 0 h 304"/>
                <a:gd name="T10" fmla="*/ 0 w 507"/>
                <a:gd name="T11" fmla="*/ 0 h 304"/>
                <a:gd name="T12" fmla="*/ 0 w 507"/>
                <a:gd name="T13" fmla="*/ 268 h 304"/>
                <a:gd name="T14" fmla="*/ 181 w 507"/>
                <a:gd name="T15" fmla="*/ 200 h 304"/>
                <a:gd name="T16" fmla="*/ 212 w 507"/>
                <a:gd name="T17" fmla="*/ 169 h 304"/>
                <a:gd name="T18" fmla="*/ 221 w 507"/>
                <a:gd name="T19" fmla="*/ 89 h 304"/>
                <a:gd name="T20" fmla="*/ 266 w 507"/>
                <a:gd name="T21" fmla="*/ 70 h 304"/>
                <a:gd name="T22" fmla="*/ 312 w 507"/>
                <a:gd name="T23" fmla="*/ 89 h 304"/>
                <a:gd name="T24" fmla="*/ 312 w 507"/>
                <a:gd name="T25" fmla="*/ 180 h 304"/>
                <a:gd name="T26" fmla="*/ 266 w 507"/>
                <a:gd name="T27" fmla="*/ 199 h 304"/>
                <a:gd name="T28" fmla="*/ 232 w 507"/>
                <a:gd name="T29" fmla="*/ 188 h 304"/>
                <a:gd name="T30" fmla="*/ 201 w 507"/>
                <a:gd name="T31" fmla="*/ 220 h 304"/>
                <a:gd name="T32" fmla="*/ 191 w 507"/>
                <a:gd name="T33" fmla="*/ 224 h 304"/>
                <a:gd name="T34" fmla="*/ 181 w 507"/>
                <a:gd name="T35" fmla="*/ 220 h 304"/>
                <a:gd name="T36" fmla="*/ 181 w 507"/>
                <a:gd name="T37" fmla="*/ 200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7" h="304">
                  <a:moveTo>
                    <a:pt x="0" y="268"/>
                  </a:moveTo>
                  <a:cubicBezTo>
                    <a:pt x="0" y="288"/>
                    <a:pt x="17" y="304"/>
                    <a:pt x="37" y="304"/>
                  </a:cubicBezTo>
                  <a:cubicBezTo>
                    <a:pt x="471" y="304"/>
                    <a:pt x="471" y="304"/>
                    <a:pt x="471" y="304"/>
                  </a:cubicBezTo>
                  <a:cubicBezTo>
                    <a:pt x="491" y="304"/>
                    <a:pt x="507" y="288"/>
                    <a:pt x="507" y="268"/>
                  </a:cubicBezTo>
                  <a:cubicBezTo>
                    <a:pt x="507" y="0"/>
                    <a:pt x="507" y="0"/>
                    <a:pt x="507" y="0"/>
                  </a:cubicBezTo>
                  <a:cubicBezTo>
                    <a:pt x="0" y="0"/>
                    <a:pt x="0" y="0"/>
                    <a:pt x="0" y="0"/>
                  </a:cubicBezTo>
                  <a:lnTo>
                    <a:pt x="0" y="268"/>
                  </a:lnTo>
                  <a:close/>
                  <a:moveTo>
                    <a:pt x="181" y="200"/>
                  </a:moveTo>
                  <a:cubicBezTo>
                    <a:pt x="212" y="169"/>
                    <a:pt x="212" y="169"/>
                    <a:pt x="212" y="169"/>
                  </a:cubicBezTo>
                  <a:cubicBezTo>
                    <a:pt x="196" y="144"/>
                    <a:pt x="199" y="110"/>
                    <a:pt x="221" y="89"/>
                  </a:cubicBezTo>
                  <a:cubicBezTo>
                    <a:pt x="233" y="77"/>
                    <a:pt x="249" y="70"/>
                    <a:pt x="266" y="70"/>
                  </a:cubicBezTo>
                  <a:cubicBezTo>
                    <a:pt x="283" y="70"/>
                    <a:pt x="300" y="77"/>
                    <a:pt x="312" y="89"/>
                  </a:cubicBezTo>
                  <a:cubicBezTo>
                    <a:pt x="337" y="114"/>
                    <a:pt x="337" y="155"/>
                    <a:pt x="312" y="180"/>
                  </a:cubicBezTo>
                  <a:cubicBezTo>
                    <a:pt x="300" y="192"/>
                    <a:pt x="284" y="199"/>
                    <a:pt x="266" y="199"/>
                  </a:cubicBezTo>
                  <a:cubicBezTo>
                    <a:pt x="254" y="199"/>
                    <a:pt x="242" y="195"/>
                    <a:pt x="232" y="188"/>
                  </a:cubicBezTo>
                  <a:cubicBezTo>
                    <a:pt x="201" y="220"/>
                    <a:pt x="201" y="220"/>
                    <a:pt x="201" y="220"/>
                  </a:cubicBezTo>
                  <a:cubicBezTo>
                    <a:pt x="198" y="222"/>
                    <a:pt x="194" y="224"/>
                    <a:pt x="191" y="224"/>
                  </a:cubicBezTo>
                  <a:cubicBezTo>
                    <a:pt x="187" y="224"/>
                    <a:pt x="184" y="222"/>
                    <a:pt x="181" y="220"/>
                  </a:cubicBezTo>
                  <a:cubicBezTo>
                    <a:pt x="176" y="214"/>
                    <a:pt x="176" y="205"/>
                    <a:pt x="181" y="20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sp>
          <p:nvSpPr>
            <p:cNvPr id="62" name="Freeform 61"/>
            <p:cNvSpPr/>
            <p:nvPr/>
          </p:nvSpPr>
          <p:spPr bwMode="auto">
            <a:xfrm>
              <a:off x="6040438" y="6403975"/>
              <a:ext cx="280987" cy="255587"/>
            </a:xfrm>
            <a:custGeom>
              <a:avLst/>
              <a:gdLst>
                <a:gd name="T0" fmla="*/ 45 w 90"/>
                <a:gd name="T1" fmla="*/ 82 h 82"/>
                <a:gd name="T2" fmla="*/ 74 w 90"/>
                <a:gd name="T3" fmla="*/ 70 h 82"/>
                <a:gd name="T4" fmla="*/ 74 w 90"/>
                <a:gd name="T5" fmla="*/ 12 h 82"/>
                <a:gd name="T6" fmla="*/ 45 w 90"/>
                <a:gd name="T7" fmla="*/ 0 h 82"/>
                <a:gd name="T8" fmla="*/ 16 w 90"/>
                <a:gd name="T9" fmla="*/ 12 h 82"/>
                <a:gd name="T10" fmla="*/ 16 w 90"/>
                <a:gd name="T11" fmla="*/ 70 h 82"/>
                <a:gd name="T12" fmla="*/ 45 w 90"/>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90" h="82">
                  <a:moveTo>
                    <a:pt x="45" y="82"/>
                  </a:moveTo>
                  <a:cubicBezTo>
                    <a:pt x="56" y="82"/>
                    <a:pt x="67" y="78"/>
                    <a:pt x="74" y="70"/>
                  </a:cubicBezTo>
                  <a:cubicBezTo>
                    <a:pt x="90" y="54"/>
                    <a:pt x="90" y="28"/>
                    <a:pt x="74" y="12"/>
                  </a:cubicBezTo>
                  <a:cubicBezTo>
                    <a:pt x="67" y="5"/>
                    <a:pt x="56" y="0"/>
                    <a:pt x="45" y="0"/>
                  </a:cubicBezTo>
                  <a:cubicBezTo>
                    <a:pt x="34" y="0"/>
                    <a:pt x="24" y="5"/>
                    <a:pt x="16" y="12"/>
                  </a:cubicBezTo>
                  <a:cubicBezTo>
                    <a:pt x="0" y="28"/>
                    <a:pt x="0" y="54"/>
                    <a:pt x="16" y="70"/>
                  </a:cubicBezTo>
                  <a:cubicBezTo>
                    <a:pt x="24" y="78"/>
                    <a:pt x="34" y="82"/>
                    <a:pt x="45" y="8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grpSp>
      <p:grpSp>
        <p:nvGrpSpPr>
          <p:cNvPr id="63" name="Group 62"/>
          <p:cNvGrpSpPr/>
          <p:nvPr/>
        </p:nvGrpSpPr>
        <p:grpSpPr>
          <a:xfrm>
            <a:off x="2422508" y="4273023"/>
            <a:ext cx="302992" cy="237848"/>
            <a:chOff x="8366125" y="5818188"/>
            <a:chExt cx="1587500" cy="1246187"/>
          </a:xfrm>
        </p:grpSpPr>
        <p:sp>
          <p:nvSpPr>
            <p:cNvPr id="64" name="Freeform 63"/>
            <p:cNvSpPr>
              <a:spLocks noEditPoints="1"/>
            </p:cNvSpPr>
            <p:nvPr/>
          </p:nvSpPr>
          <p:spPr bwMode="auto">
            <a:xfrm>
              <a:off x="8366125" y="5818188"/>
              <a:ext cx="1587500" cy="263525"/>
            </a:xfrm>
            <a:custGeom>
              <a:avLst/>
              <a:gdLst>
                <a:gd name="T0" fmla="*/ 471 w 507"/>
                <a:gd name="T1" fmla="*/ 0 h 84"/>
                <a:gd name="T2" fmla="*/ 36 w 507"/>
                <a:gd name="T3" fmla="*/ 0 h 84"/>
                <a:gd name="T4" fmla="*/ 0 w 507"/>
                <a:gd name="T5" fmla="*/ 37 h 84"/>
                <a:gd name="T6" fmla="*/ 0 w 507"/>
                <a:gd name="T7" fmla="*/ 84 h 84"/>
                <a:gd name="T8" fmla="*/ 507 w 507"/>
                <a:gd name="T9" fmla="*/ 84 h 84"/>
                <a:gd name="T10" fmla="*/ 507 w 507"/>
                <a:gd name="T11" fmla="*/ 37 h 84"/>
                <a:gd name="T12" fmla="*/ 471 w 507"/>
                <a:gd name="T13" fmla="*/ 0 h 84"/>
                <a:gd name="T14" fmla="*/ 49 w 507"/>
                <a:gd name="T15" fmla="*/ 59 h 84"/>
                <a:gd name="T16" fmla="*/ 36 w 507"/>
                <a:gd name="T17" fmla="*/ 46 h 84"/>
                <a:gd name="T18" fmla="*/ 49 w 507"/>
                <a:gd name="T19" fmla="*/ 33 h 84"/>
                <a:gd name="T20" fmla="*/ 62 w 507"/>
                <a:gd name="T21" fmla="*/ 46 h 84"/>
                <a:gd name="T22" fmla="*/ 49 w 507"/>
                <a:gd name="T23" fmla="*/ 59 h 84"/>
                <a:gd name="T24" fmla="*/ 100 w 507"/>
                <a:gd name="T25" fmla="*/ 59 h 84"/>
                <a:gd name="T26" fmla="*/ 87 w 507"/>
                <a:gd name="T27" fmla="*/ 46 h 84"/>
                <a:gd name="T28" fmla="*/ 100 w 507"/>
                <a:gd name="T29" fmla="*/ 33 h 84"/>
                <a:gd name="T30" fmla="*/ 112 w 507"/>
                <a:gd name="T31" fmla="*/ 46 h 84"/>
                <a:gd name="T32" fmla="*/ 100 w 507"/>
                <a:gd name="T33" fmla="*/ 59 h 84"/>
                <a:gd name="T34" fmla="*/ 150 w 507"/>
                <a:gd name="T35" fmla="*/ 59 h 84"/>
                <a:gd name="T36" fmla="*/ 138 w 507"/>
                <a:gd name="T37" fmla="*/ 46 h 84"/>
                <a:gd name="T38" fmla="*/ 150 w 507"/>
                <a:gd name="T39" fmla="*/ 33 h 84"/>
                <a:gd name="T40" fmla="*/ 163 w 507"/>
                <a:gd name="T41" fmla="*/ 46 h 84"/>
                <a:gd name="T42" fmla="*/ 150 w 507"/>
                <a:gd name="T43" fmla="*/ 5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7" h="84">
                  <a:moveTo>
                    <a:pt x="471" y="0"/>
                  </a:moveTo>
                  <a:cubicBezTo>
                    <a:pt x="36" y="0"/>
                    <a:pt x="36" y="0"/>
                    <a:pt x="36" y="0"/>
                  </a:cubicBezTo>
                  <a:cubicBezTo>
                    <a:pt x="16" y="0"/>
                    <a:pt x="0" y="17"/>
                    <a:pt x="0" y="37"/>
                  </a:cubicBezTo>
                  <a:cubicBezTo>
                    <a:pt x="0" y="84"/>
                    <a:pt x="0" y="84"/>
                    <a:pt x="0" y="84"/>
                  </a:cubicBezTo>
                  <a:cubicBezTo>
                    <a:pt x="507" y="84"/>
                    <a:pt x="507" y="84"/>
                    <a:pt x="507" y="84"/>
                  </a:cubicBezTo>
                  <a:cubicBezTo>
                    <a:pt x="507" y="37"/>
                    <a:pt x="507" y="37"/>
                    <a:pt x="507" y="37"/>
                  </a:cubicBezTo>
                  <a:cubicBezTo>
                    <a:pt x="507" y="17"/>
                    <a:pt x="491" y="0"/>
                    <a:pt x="471" y="0"/>
                  </a:cubicBezTo>
                  <a:close/>
                  <a:moveTo>
                    <a:pt x="49" y="59"/>
                  </a:moveTo>
                  <a:cubicBezTo>
                    <a:pt x="42" y="59"/>
                    <a:pt x="36" y="53"/>
                    <a:pt x="36" y="46"/>
                  </a:cubicBezTo>
                  <a:cubicBezTo>
                    <a:pt x="36" y="39"/>
                    <a:pt x="42" y="33"/>
                    <a:pt x="49" y="33"/>
                  </a:cubicBezTo>
                  <a:cubicBezTo>
                    <a:pt x="56" y="33"/>
                    <a:pt x="62" y="39"/>
                    <a:pt x="62" y="46"/>
                  </a:cubicBezTo>
                  <a:cubicBezTo>
                    <a:pt x="62" y="53"/>
                    <a:pt x="56" y="59"/>
                    <a:pt x="49" y="59"/>
                  </a:cubicBezTo>
                  <a:close/>
                  <a:moveTo>
                    <a:pt x="100" y="59"/>
                  </a:moveTo>
                  <a:cubicBezTo>
                    <a:pt x="93" y="59"/>
                    <a:pt x="87" y="53"/>
                    <a:pt x="87" y="46"/>
                  </a:cubicBezTo>
                  <a:cubicBezTo>
                    <a:pt x="87" y="39"/>
                    <a:pt x="93" y="33"/>
                    <a:pt x="100" y="33"/>
                  </a:cubicBezTo>
                  <a:cubicBezTo>
                    <a:pt x="107" y="33"/>
                    <a:pt x="112" y="39"/>
                    <a:pt x="112" y="46"/>
                  </a:cubicBezTo>
                  <a:cubicBezTo>
                    <a:pt x="112" y="53"/>
                    <a:pt x="107" y="59"/>
                    <a:pt x="100" y="59"/>
                  </a:cubicBezTo>
                  <a:close/>
                  <a:moveTo>
                    <a:pt x="150" y="59"/>
                  </a:moveTo>
                  <a:cubicBezTo>
                    <a:pt x="143" y="59"/>
                    <a:pt x="138" y="53"/>
                    <a:pt x="138" y="46"/>
                  </a:cubicBezTo>
                  <a:cubicBezTo>
                    <a:pt x="138" y="39"/>
                    <a:pt x="143" y="33"/>
                    <a:pt x="150" y="33"/>
                  </a:cubicBezTo>
                  <a:cubicBezTo>
                    <a:pt x="157" y="33"/>
                    <a:pt x="163" y="39"/>
                    <a:pt x="163" y="46"/>
                  </a:cubicBezTo>
                  <a:cubicBezTo>
                    <a:pt x="163" y="53"/>
                    <a:pt x="157" y="59"/>
                    <a:pt x="150" y="5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sp>
          <p:nvSpPr>
            <p:cNvPr id="65" name="Freeform 14"/>
            <p:cNvSpPr>
              <a:spLocks noEditPoints="1"/>
            </p:cNvSpPr>
            <p:nvPr/>
          </p:nvSpPr>
          <p:spPr bwMode="auto">
            <a:xfrm>
              <a:off x="8366125" y="6111875"/>
              <a:ext cx="1587500" cy="952500"/>
            </a:xfrm>
            <a:custGeom>
              <a:avLst/>
              <a:gdLst>
                <a:gd name="T0" fmla="*/ 0 w 507"/>
                <a:gd name="T1" fmla="*/ 268 h 304"/>
                <a:gd name="T2" fmla="*/ 36 w 507"/>
                <a:gd name="T3" fmla="*/ 304 h 304"/>
                <a:gd name="T4" fmla="*/ 471 w 507"/>
                <a:gd name="T5" fmla="*/ 304 h 304"/>
                <a:gd name="T6" fmla="*/ 507 w 507"/>
                <a:gd name="T7" fmla="*/ 268 h 304"/>
                <a:gd name="T8" fmla="*/ 507 w 507"/>
                <a:gd name="T9" fmla="*/ 0 h 304"/>
                <a:gd name="T10" fmla="*/ 0 w 507"/>
                <a:gd name="T11" fmla="*/ 0 h 304"/>
                <a:gd name="T12" fmla="*/ 0 w 507"/>
                <a:gd name="T13" fmla="*/ 268 h 304"/>
                <a:gd name="T14" fmla="*/ 299 w 507"/>
                <a:gd name="T15" fmla="*/ 54 h 304"/>
                <a:gd name="T16" fmla="*/ 432 w 507"/>
                <a:gd name="T17" fmla="*/ 54 h 304"/>
                <a:gd name="T18" fmla="*/ 432 w 507"/>
                <a:gd name="T19" fmla="*/ 184 h 304"/>
                <a:gd name="T20" fmla="*/ 299 w 507"/>
                <a:gd name="T21" fmla="*/ 184 h 304"/>
                <a:gd name="T22" fmla="*/ 299 w 507"/>
                <a:gd name="T23" fmla="*/ 54 h 304"/>
                <a:gd name="T24" fmla="*/ 75 w 507"/>
                <a:gd name="T25" fmla="*/ 54 h 304"/>
                <a:gd name="T26" fmla="*/ 259 w 507"/>
                <a:gd name="T27" fmla="*/ 54 h 304"/>
                <a:gd name="T28" fmla="*/ 259 w 507"/>
                <a:gd name="T29" fmla="*/ 75 h 304"/>
                <a:gd name="T30" fmla="*/ 75 w 507"/>
                <a:gd name="T31" fmla="*/ 75 h 304"/>
                <a:gd name="T32" fmla="*/ 75 w 507"/>
                <a:gd name="T33" fmla="*/ 54 h 304"/>
                <a:gd name="T34" fmla="*/ 75 w 507"/>
                <a:gd name="T35" fmla="*/ 109 h 304"/>
                <a:gd name="T36" fmla="*/ 259 w 507"/>
                <a:gd name="T37" fmla="*/ 109 h 304"/>
                <a:gd name="T38" fmla="*/ 259 w 507"/>
                <a:gd name="T39" fmla="*/ 130 h 304"/>
                <a:gd name="T40" fmla="*/ 75 w 507"/>
                <a:gd name="T41" fmla="*/ 130 h 304"/>
                <a:gd name="T42" fmla="*/ 75 w 507"/>
                <a:gd name="T43" fmla="*/ 109 h 304"/>
                <a:gd name="T44" fmla="*/ 75 w 507"/>
                <a:gd name="T45" fmla="*/ 163 h 304"/>
                <a:gd name="T46" fmla="*/ 259 w 507"/>
                <a:gd name="T47" fmla="*/ 163 h 304"/>
                <a:gd name="T48" fmla="*/ 259 w 507"/>
                <a:gd name="T49" fmla="*/ 184 h 304"/>
                <a:gd name="T50" fmla="*/ 75 w 507"/>
                <a:gd name="T51" fmla="*/ 184 h 304"/>
                <a:gd name="T52" fmla="*/ 75 w 507"/>
                <a:gd name="T53" fmla="*/ 163 h 304"/>
                <a:gd name="T54" fmla="*/ 75 w 507"/>
                <a:gd name="T55" fmla="*/ 217 h 304"/>
                <a:gd name="T56" fmla="*/ 432 w 507"/>
                <a:gd name="T57" fmla="*/ 217 h 304"/>
                <a:gd name="T58" fmla="*/ 432 w 507"/>
                <a:gd name="T59" fmla="*/ 238 h 304"/>
                <a:gd name="T60" fmla="*/ 75 w 507"/>
                <a:gd name="T61" fmla="*/ 238 h 304"/>
                <a:gd name="T62" fmla="*/ 75 w 507"/>
                <a:gd name="T63" fmla="*/ 217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7" h="304">
                  <a:moveTo>
                    <a:pt x="0" y="268"/>
                  </a:moveTo>
                  <a:cubicBezTo>
                    <a:pt x="0" y="288"/>
                    <a:pt x="16" y="304"/>
                    <a:pt x="36" y="304"/>
                  </a:cubicBezTo>
                  <a:cubicBezTo>
                    <a:pt x="471" y="304"/>
                    <a:pt x="471" y="304"/>
                    <a:pt x="471" y="304"/>
                  </a:cubicBezTo>
                  <a:cubicBezTo>
                    <a:pt x="491" y="304"/>
                    <a:pt x="507" y="288"/>
                    <a:pt x="507" y="268"/>
                  </a:cubicBezTo>
                  <a:cubicBezTo>
                    <a:pt x="507" y="0"/>
                    <a:pt x="507" y="0"/>
                    <a:pt x="507" y="0"/>
                  </a:cubicBezTo>
                  <a:cubicBezTo>
                    <a:pt x="0" y="0"/>
                    <a:pt x="0" y="0"/>
                    <a:pt x="0" y="0"/>
                  </a:cubicBezTo>
                  <a:lnTo>
                    <a:pt x="0" y="268"/>
                  </a:lnTo>
                  <a:close/>
                  <a:moveTo>
                    <a:pt x="299" y="54"/>
                  </a:moveTo>
                  <a:cubicBezTo>
                    <a:pt x="432" y="54"/>
                    <a:pt x="432" y="54"/>
                    <a:pt x="432" y="54"/>
                  </a:cubicBezTo>
                  <a:cubicBezTo>
                    <a:pt x="432" y="184"/>
                    <a:pt x="432" y="184"/>
                    <a:pt x="432" y="184"/>
                  </a:cubicBezTo>
                  <a:cubicBezTo>
                    <a:pt x="299" y="184"/>
                    <a:pt x="299" y="184"/>
                    <a:pt x="299" y="184"/>
                  </a:cubicBezTo>
                  <a:lnTo>
                    <a:pt x="299" y="54"/>
                  </a:lnTo>
                  <a:close/>
                  <a:moveTo>
                    <a:pt x="75" y="54"/>
                  </a:moveTo>
                  <a:cubicBezTo>
                    <a:pt x="259" y="54"/>
                    <a:pt x="259" y="54"/>
                    <a:pt x="259" y="54"/>
                  </a:cubicBezTo>
                  <a:cubicBezTo>
                    <a:pt x="259" y="75"/>
                    <a:pt x="259" y="75"/>
                    <a:pt x="259" y="75"/>
                  </a:cubicBezTo>
                  <a:cubicBezTo>
                    <a:pt x="75" y="75"/>
                    <a:pt x="75" y="75"/>
                    <a:pt x="75" y="75"/>
                  </a:cubicBezTo>
                  <a:lnTo>
                    <a:pt x="75" y="54"/>
                  </a:lnTo>
                  <a:close/>
                  <a:moveTo>
                    <a:pt x="75" y="109"/>
                  </a:moveTo>
                  <a:cubicBezTo>
                    <a:pt x="259" y="109"/>
                    <a:pt x="259" y="109"/>
                    <a:pt x="259" y="109"/>
                  </a:cubicBezTo>
                  <a:cubicBezTo>
                    <a:pt x="259" y="130"/>
                    <a:pt x="259" y="130"/>
                    <a:pt x="259" y="130"/>
                  </a:cubicBezTo>
                  <a:cubicBezTo>
                    <a:pt x="75" y="130"/>
                    <a:pt x="75" y="130"/>
                    <a:pt x="75" y="130"/>
                  </a:cubicBezTo>
                  <a:lnTo>
                    <a:pt x="75" y="109"/>
                  </a:lnTo>
                  <a:close/>
                  <a:moveTo>
                    <a:pt x="75" y="163"/>
                  </a:moveTo>
                  <a:cubicBezTo>
                    <a:pt x="259" y="163"/>
                    <a:pt x="259" y="163"/>
                    <a:pt x="259" y="163"/>
                  </a:cubicBezTo>
                  <a:cubicBezTo>
                    <a:pt x="259" y="184"/>
                    <a:pt x="259" y="184"/>
                    <a:pt x="259" y="184"/>
                  </a:cubicBezTo>
                  <a:cubicBezTo>
                    <a:pt x="75" y="184"/>
                    <a:pt x="75" y="184"/>
                    <a:pt x="75" y="184"/>
                  </a:cubicBezTo>
                  <a:lnTo>
                    <a:pt x="75" y="163"/>
                  </a:lnTo>
                  <a:close/>
                  <a:moveTo>
                    <a:pt x="75" y="217"/>
                  </a:moveTo>
                  <a:cubicBezTo>
                    <a:pt x="432" y="217"/>
                    <a:pt x="432" y="217"/>
                    <a:pt x="432" y="217"/>
                  </a:cubicBezTo>
                  <a:cubicBezTo>
                    <a:pt x="432" y="238"/>
                    <a:pt x="432" y="238"/>
                    <a:pt x="432" y="238"/>
                  </a:cubicBezTo>
                  <a:cubicBezTo>
                    <a:pt x="75" y="238"/>
                    <a:pt x="75" y="238"/>
                    <a:pt x="75" y="238"/>
                  </a:cubicBezTo>
                  <a:lnTo>
                    <a:pt x="75" y="21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grpSp>
      <p:grpSp>
        <p:nvGrpSpPr>
          <p:cNvPr id="70" name="Group 69"/>
          <p:cNvGrpSpPr/>
          <p:nvPr/>
        </p:nvGrpSpPr>
        <p:grpSpPr>
          <a:xfrm>
            <a:off x="6893711" y="2013802"/>
            <a:ext cx="302992" cy="237848"/>
            <a:chOff x="14400213" y="5818188"/>
            <a:chExt cx="1587500" cy="1246187"/>
          </a:xfrm>
        </p:grpSpPr>
        <p:sp>
          <p:nvSpPr>
            <p:cNvPr id="71" name="Freeform 18"/>
            <p:cNvSpPr>
              <a:spLocks noEditPoints="1"/>
            </p:cNvSpPr>
            <p:nvPr/>
          </p:nvSpPr>
          <p:spPr bwMode="auto">
            <a:xfrm>
              <a:off x="14400213" y="5818188"/>
              <a:ext cx="1587500" cy="263525"/>
            </a:xfrm>
            <a:custGeom>
              <a:avLst/>
              <a:gdLst>
                <a:gd name="T0" fmla="*/ 471 w 507"/>
                <a:gd name="T1" fmla="*/ 0 h 84"/>
                <a:gd name="T2" fmla="*/ 37 w 507"/>
                <a:gd name="T3" fmla="*/ 0 h 84"/>
                <a:gd name="T4" fmla="*/ 0 w 507"/>
                <a:gd name="T5" fmla="*/ 37 h 84"/>
                <a:gd name="T6" fmla="*/ 0 w 507"/>
                <a:gd name="T7" fmla="*/ 84 h 84"/>
                <a:gd name="T8" fmla="*/ 507 w 507"/>
                <a:gd name="T9" fmla="*/ 84 h 84"/>
                <a:gd name="T10" fmla="*/ 507 w 507"/>
                <a:gd name="T11" fmla="*/ 37 h 84"/>
                <a:gd name="T12" fmla="*/ 471 w 507"/>
                <a:gd name="T13" fmla="*/ 0 h 84"/>
                <a:gd name="T14" fmla="*/ 49 w 507"/>
                <a:gd name="T15" fmla="*/ 59 h 84"/>
                <a:gd name="T16" fmla="*/ 37 w 507"/>
                <a:gd name="T17" fmla="*/ 46 h 84"/>
                <a:gd name="T18" fmla="*/ 49 w 507"/>
                <a:gd name="T19" fmla="*/ 33 h 84"/>
                <a:gd name="T20" fmla="*/ 62 w 507"/>
                <a:gd name="T21" fmla="*/ 46 h 84"/>
                <a:gd name="T22" fmla="*/ 49 w 507"/>
                <a:gd name="T23" fmla="*/ 59 h 84"/>
                <a:gd name="T24" fmla="*/ 100 w 507"/>
                <a:gd name="T25" fmla="*/ 59 h 84"/>
                <a:gd name="T26" fmla="*/ 87 w 507"/>
                <a:gd name="T27" fmla="*/ 46 h 84"/>
                <a:gd name="T28" fmla="*/ 100 w 507"/>
                <a:gd name="T29" fmla="*/ 33 h 84"/>
                <a:gd name="T30" fmla="*/ 113 w 507"/>
                <a:gd name="T31" fmla="*/ 46 h 84"/>
                <a:gd name="T32" fmla="*/ 100 w 507"/>
                <a:gd name="T33" fmla="*/ 59 h 84"/>
                <a:gd name="T34" fmla="*/ 151 w 507"/>
                <a:gd name="T35" fmla="*/ 59 h 84"/>
                <a:gd name="T36" fmla="*/ 138 w 507"/>
                <a:gd name="T37" fmla="*/ 46 h 84"/>
                <a:gd name="T38" fmla="*/ 151 w 507"/>
                <a:gd name="T39" fmla="*/ 33 h 84"/>
                <a:gd name="T40" fmla="*/ 163 w 507"/>
                <a:gd name="T41" fmla="*/ 46 h 84"/>
                <a:gd name="T42" fmla="*/ 151 w 507"/>
                <a:gd name="T43" fmla="*/ 5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7" h="84">
                  <a:moveTo>
                    <a:pt x="471" y="0"/>
                  </a:moveTo>
                  <a:cubicBezTo>
                    <a:pt x="37" y="0"/>
                    <a:pt x="37" y="0"/>
                    <a:pt x="37" y="0"/>
                  </a:cubicBezTo>
                  <a:cubicBezTo>
                    <a:pt x="17" y="0"/>
                    <a:pt x="0" y="17"/>
                    <a:pt x="0" y="37"/>
                  </a:cubicBezTo>
                  <a:cubicBezTo>
                    <a:pt x="0" y="84"/>
                    <a:pt x="0" y="84"/>
                    <a:pt x="0" y="84"/>
                  </a:cubicBezTo>
                  <a:cubicBezTo>
                    <a:pt x="507" y="84"/>
                    <a:pt x="507" y="84"/>
                    <a:pt x="507" y="84"/>
                  </a:cubicBezTo>
                  <a:cubicBezTo>
                    <a:pt x="507" y="37"/>
                    <a:pt x="507" y="37"/>
                    <a:pt x="507" y="37"/>
                  </a:cubicBezTo>
                  <a:cubicBezTo>
                    <a:pt x="507" y="17"/>
                    <a:pt x="491" y="0"/>
                    <a:pt x="471" y="0"/>
                  </a:cubicBezTo>
                  <a:close/>
                  <a:moveTo>
                    <a:pt x="49" y="59"/>
                  </a:moveTo>
                  <a:cubicBezTo>
                    <a:pt x="42" y="59"/>
                    <a:pt x="37" y="53"/>
                    <a:pt x="37" y="46"/>
                  </a:cubicBezTo>
                  <a:cubicBezTo>
                    <a:pt x="37" y="39"/>
                    <a:pt x="42" y="33"/>
                    <a:pt x="49" y="33"/>
                  </a:cubicBezTo>
                  <a:cubicBezTo>
                    <a:pt x="56" y="33"/>
                    <a:pt x="62" y="39"/>
                    <a:pt x="62" y="46"/>
                  </a:cubicBezTo>
                  <a:cubicBezTo>
                    <a:pt x="62" y="53"/>
                    <a:pt x="56" y="59"/>
                    <a:pt x="49" y="59"/>
                  </a:cubicBezTo>
                  <a:close/>
                  <a:moveTo>
                    <a:pt x="100" y="59"/>
                  </a:moveTo>
                  <a:cubicBezTo>
                    <a:pt x="93" y="59"/>
                    <a:pt x="87" y="53"/>
                    <a:pt x="87" y="46"/>
                  </a:cubicBezTo>
                  <a:cubicBezTo>
                    <a:pt x="87" y="39"/>
                    <a:pt x="93" y="33"/>
                    <a:pt x="100" y="33"/>
                  </a:cubicBezTo>
                  <a:cubicBezTo>
                    <a:pt x="107" y="33"/>
                    <a:pt x="113" y="39"/>
                    <a:pt x="113" y="46"/>
                  </a:cubicBezTo>
                  <a:cubicBezTo>
                    <a:pt x="113" y="53"/>
                    <a:pt x="107" y="59"/>
                    <a:pt x="100" y="59"/>
                  </a:cubicBezTo>
                  <a:close/>
                  <a:moveTo>
                    <a:pt x="151" y="59"/>
                  </a:moveTo>
                  <a:cubicBezTo>
                    <a:pt x="144" y="59"/>
                    <a:pt x="138" y="53"/>
                    <a:pt x="138" y="46"/>
                  </a:cubicBezTo>
                  <a:cubicBezTo>
                    <a:pt x="138" y="39"/>
                    <a:pt x="144" y="33"/>
                    <a:pt x="151" y="33"/>
                  </a:cubicBezTo>
                  <a:cubicBezTo>
                    <a:pt x="158" y="33"/>
                    <a:pt x="163" y="39"/>
                    <a:pt x="163" y="46"/>
                  </a:cubicBezTo>
                  <a:cubicBezTo>
                    <a:pt x="163" y="53"/>
                    <a:pt x="158" y="59"/>
                    <a:pt x="151" y="5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sp>
          <p:nvSpPr>
            <p:cNvPr id="72" name="Freeform 19"/>
            <p:cNvSpPr>
              <a:spLocks noEditPoints="1"/>
            </p:cNvSpPr>
            <p:nvPr/>
          </p:nvSpPr>
          <p:spPr bwMode="auto">
            <a:xfrm>
              <a:off x="14400213" y="6111875"/>
              <a:ext cx="1587500" cy="952500"/>
            </a:xfrm>
            <a:custGeom>
              <a:avLst/>
              <a:gdLst>
                <a:gd name="T0" fmla="*/ 0 w 507"/>
                <a:gd name="T1" fmla="*/ 268 h 304"/>
                <a:gd name="T2" fmla="*/ 37 w 507"/>
                <a:gd name="T3" fmla="*/ 304 h 304"/>
                <a:gd name="T4" fmla="*/ 471 w 507"/>
                <a:gd name="T5" fmla="*/ 304 h 304"/>
                <a:gd name="T6" fmla="*/ 507 w 507"/>
                <a:gd name="T7" fmla="*/ 268 h 304"/>
                <a:gd name="T8" fmla="*/ 507 w 507"/>
                <a:gd name="T9" fmla="*/ 0 h 304"/>
                <a:gd name="T10" fmla="*/ 0 w 507"/>
                <a:gd name="T11" fmla="*/ 0 h 304"/>
                <a:gd name="T12" fmla="*/ 0 w 507"/>
                <a:gd name="T13" fmla="*/ 268 h 304"/>
                <a:gd name="T14" fmla="*/ 315 w 507"/>
                <a:gd name="T15" fmla="*/ 163 h 304"/>
                <a:gd name="T16" fmla="*/ 374 w 507"/>
                <a:gd name="T17" fmla="*/ 163 h 304"/>
                <a:gd name="T18" fmla="*/ 374 w 507"/>
                <a:gd name="T19" fmla="*/ 257 h 304"/>
                <a:gd name="T20" fmla="*/ 315 w 507"/>
                <a:gd name="T21" fmla="*/ 257 h 304"/>
                <a:gd name="T22" fmla="*/ 315 w 507"/>
                <a:gd name="T23" fmla="*/ 163 h 304"/>
                <a:gd name="T24" fmla="*/ 224 w 507"/>
                <a:gd name="T25" fmla="*/ 122 h 304"/>
                <a:gd name="T26" fmla="*/ 283 w 507"/>
                <a:gd name="T27" fmla="*/ 122 h 304"/>
                <a:gd name="T28" fmla="*/ 283 w 507"/>
                <a:gd name="T29" fmla="*/ 257 h 304"/>
                <a:gd name="T30" fmla="*/ 224 w 507"/>
                <a:gd name="T31" fmla="*/ 257 h 304"/>
                <a:gd name="T32" fmla="*/ 224 w 507"/>
                <a:gd name="T33" fmla="*/ 122 h 304"/>
                <a:gd name="T34" fmla="*/ 133 w 507"/>
                <a:gd name="T35" fmla="*/ 62 h 304"/>
                <a:gd name="T36" fmla="*/ 192 w 507"/>
                <a:gd name="T37" fmla="*/ 62 h 304"/>
                <a:gd name="T38" fmla="*/ 192 w 507"/>
                <a:gd name="T39" fmla="*/ 257 h 304"/>
                <a:gd name="T40" fmla="*/ 133 w 507"/>
                <a:gd name="T41" fmla="*/ 257 h 304"/>
                <a:gd name="T42" fmla="*/ 133 w 507"/>
                <a:gd name="T43" fmla="*/ 62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7" h="304">
                  <a:moveTo>
                    <a:pt x="0" y="268"/>
                  </a:moveTo>
                  <a:cubicBezTo>
                    <a:pt x="0" y="288"/>
                    <a:pt x="17" y="304"/>
                    <a:pt x="37" y="304"/>
                  </a:cubicBezTo>
                  <a:cubicBezTo>
                    <a:pt x="471" y="304"/>
                    <a:pt x="471" y="304"/>
                    <a:pt x="471" y="304"/>
                  </a:cubicBezTo>
                  <a:cubicBezTo>
                    <a:pt x="491" y="304"/>
                    <a:pt x="507" y="288"/>
                    <a:pt x="507" y="268"/>
                  </a:cubicBezTo>
                  <a:cubicBezTo>
                    <a:pt x="507" y="0"/>
                    <a:pt x="507" y="0"/>
                    <a:pt x="507" y="0"/>
                  </a:cubicBezTo>
                  <a:cubicBezTo>
                    <a:pt x="0" y="0"/>
                    <a:pt x="0" y="0"/>
                    <a:pt x="0" y="0"/>
                  </a:cubicBezTo>
                  <a:lnTo>
                    <a:pt x="0" y="268"/>
                  </a:lnTo>
                  <a:close/>
                  <a:moveTo>
                    <a:pt x="315" y="163"/>
                  </a:moveTo>
                  <a:cubicBezTo>
                    <a:pt x="374" y="163"/>
                    <a:pt x="374" y="163"/>
                    <a:pt x="374" y="163"/>
                  </a:cubicBezTo>
                  <a:cubicBezTo>
                    <a:pt x="374" y="257"/>
                    <a:pt x="374" y="257"/>
                    <a:pt x="374" y="257"/>
                  </a:cubicBezTo>
                  <a:cubicBezTo>
                    <a:pt x="315" y="257"/>
                    <a:pt x="315" y="257"/>
                    <a:pt x="315" y="257"/>
                  </a:cubicBezTo>
                  <a:lnTo>
                    <a:pt x="315" y="163"/>
                  </a:lnTo>
                  <a:close/>
                  <a:moveTo>
                    <a:pt x="224" y="122"/>
                  </a:moveTo>
                  <a:cubicBezTo>
                    <a:pt x="283" y="122"/>
                    <a:pt x="283" y="122"/>
                    <a:pt x="283" y="122"/>
                  </a:cubicBezTo>
                  <a:cubicBezTo>
                    <a:pt x="283" y="257"/>
                    <a:pt x="283" y="257"/>
                    <a:pt x="283" y="257"/>
                  </a:cubicBezTo>
                  <a:cubicBezTo>
                    <a:pt x="224" y="257"/>
                    <a:pt x="224" y="257"/>
                    <a:pt x="224" y="257"/>
                  </a:cubicBezTo>
                  <a:lnTo>
                    <a:pt x="224" y="122"/>
                  </a:lnTo>
                  <a:close/>
                  <a:moveTo>
                    <a:pt x="133" y="62"/>
                  </a:moveTo>
                  <a:cubicBezTo>
                    <a:pt x="192" y="62"/>
                    <a:pt x="192" y="62"/>
                    <a:pt x="192" y="62"/>
                  </a:cubicBezTo>
                  <a:cubicBezTo>
                    <a:pt x="192" y="257"/>
                    <a:pt x="192" y="257"/>
                    <a:pt x="192" y="257"/>
                  </a:cubicBezTo>
                  <a:cubicBezTo>
                    <a:pt x="133" y="257"/>
                    <a:pt x="133" y="257"/>
                    <a:pt x="133" y="257"/>
                  </a:cubicBezTo>
                  <a:lnTo>
                    <a:pt x="133" y="6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grpSp>
      <p:grpSp>
        <p:nvGrpSpPr>
          <p:cNvPr id="73" name="Group 72"/>
          <p:cNvGrpSpPr/>
          <p:nvPr/>
        </p:nvGrpSpPr>
        <p:grpSpPr>
          <a:xfrm>
            <a:off x="6893711" y="4273023"/>
            <a:ext cx="302992" cy="237848"/>
            <a:chOff x="17418050" y="5818188"/>
            <a:chExt cx="1587500" cy="1246187"/>
          </a:xfrm>
        </p:grpSpPr>
        <p:sp>
          <p:nvSpPr>
            <p:cNvPr id="74" name="Freeform 20"/>
            <p:cNvSpPr>
              <a:spLocks noEditPoints="1"/>
            </p:cNvSpPr>
            <p:nvPr/>
          </p:nvSpPr>
          <p:spPr bwMode="auto">
            <a:xfrm>
              <a:off x="17418050" y="5818188"/>
              <a:ext cx="1587500" cy="263525"/>
            </a:xfrm>
            <a:custGeom>
              <a:avLst/>
              <a:gdLst>
                <a:gd name="T0" fmla="*/ 471 w 507"/>
                <a:gd name="T1" fmla="*/ 0 h 84"/>
                <a:gd name="T2" fmla="*/ 37 w 507"/>
                <a:gd name="T3" fmla="*/ 0 h 84"/>
                <a:gd name="T4" fmla="*/ 0 w 507"/>
                <a:gd name="T5" fmla="*/ 37 h 84"/>
                <a:gd name="T6" fmla="*/ 0 w 507"/>
                <a:gd name="T7" fmla="*/ 84 h 84"/>
                <a:gd name="T8" fmla="*/ 507 w 507"/>
                <a:gd name="T9" fmla="*/ 84 h 84"/>
                <a:gd name="T10" fmla="*/ 507 w 507"/>
                <a:gd name="T11" fmla="*/ 37 h 84"/>
                <a:gd name="T12" fmla="*/ 471 w 507"/>
                <a:gd name="T13" fmla="*/ 0 h 84"/>
                <a:gd name="T14" fmla="*/ 49 w 507"/>
                <a:gd name="T15" fmla="*/ 59 h 84"/>
                <a:gd name="T16" fmla="*/ 36 w 507"/>
                <a:gd name="T17" fmla="*/ 46 h 84"/>
                <a:gd name="T18" fmla="*/ 49 w 507"/>
                <a:gd name="T19" fmla="*/ 33 h 84"/>
                <a:gd name="T20" fmla="*/ 62 w 507"/>
                <a:gd name="T21" fmla="*/ 46 h 84"/>
                <a:gd name="T22" fmla="*/ 49 w 507"/>
                <a:gd name="T23" fmla="*/ 59 h 84"/>
                <a:gd name="T24" fmla="*/ 100 w 507"/>
                <a:gd name="T25" fmla="*/ 59 h 84"/>
                <a:gd name="T26" fmla="*/ 87 w 507"/>
                <a:gd name="T27" fmla="*/ 46 h 84"/>
                <a:gd name="T28" fmla="*/ 100 w 507"/>
                <a:gd name="T29" fmla="*/ 33 h 84"/>
                <a:gd name="T30" fmla="*/ 112 w 507"/>
                <a:gd name="T31" fmla="*/ 46 h 84"/>
                <a:gd name="T32" fmla="*/ 100 w 507"/>
                <a:gd name="T33" fmla="*/ 59 h 84"/>
                <a:gd name="T34" fmla="*/ 150 w 507"/>
                <a:gd name="T35" fmla="*/ 59 h 84"/>
                <a:gd name="T36" fmla="*/ 138 w 507"/>
                <a:gd name="T37" fmla="*/ 46 h 84"/>
                <a:gd name="T38" fmla="*/ 150 w 507"/>
                <a:gd name="T39" fmla="*/ 33 h 84"/>
                <a:gd name="T40" fmla="*/ 163 w 507"/>
                <a:gd name="T41" fmla="*/ 46 h 84"/>
                <a:gd name="T42" fmla="*/ 150 w 507"/>
                <a:gd name="T43" fmla="*/ 5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7" h="84">
                  <a:moveTo>
                    <a:pt x="471" y="0"/>
                  </a:moveTo>
                  <a:cubicBezTo>
                    <a:pt x="37" y="0"/>
                    <a:pt x="37" y="0"/>
                    <a:pt x="37" y="0"/>
                  </a:cubicBezTo>
                  <a:cubicBezTo>
                    <a:pt x="17" y="0"/>
                    <a:pt x="0" y="17"/>
                    <a:pt x="0" y="37"/>
                  </a:cubicBezTo>
                  <a:cubicBezTo>
                    <a:pt x="0" y="84"/>
                    <a:pt x="0" y="84"/>
                    <a:pt x="0" y="84"/>
                  </a:cubicBezTo>
                  <a:cubicBezTo>
                    <a:pt x="507" y="84"/>
                    <a:pt x="507" y="84"/>
                    <a:pt x="507" y="84"/>
                  </a:cubicBezTo>
                  <a:cubicBezTo>
                    <a:pt x="507" y="37"/>
                    <a:pt x="507" y="37"/>
                    <a:pt x="507" y="37"/>
                  </a:cubicBezTo>
                  <a:cubicBezTo>
                    <a:pt x="507" y="17"/>
                    <a:pt x="491" y="0"/>
                    <a:pt x="471" y="0"/>
                  </a:cubicBezTo>
                  <a:close/>
                  <a:moveTo>
                    <a:pt x="49" y="59"/>
                  </a:moveTo>
                  <a:cubicBezTo>
                    <a:pt x="42" y="59"/>
                    <a:pt x="36" y="53"/>
                    <a:pt x="36" y="46"/>
                  </a:cubicBezTo>
                  <a:cubicBezTo>
                    <a:pt x="36" y="39"/>
                    <a:pt x="42" y="33"/>
                    <a:pt x="49" y="33"/>
                  </a:cubicBezTo>
                  <a:cubicBezTo>
                    <a:pt x="56" y="33"/>
                    <a:pt x="62" y="39"/>
                    <a:pt x="62" y="46"/>
                  </a:cubicBezTo>
                  <a:cubicBezTo>
                    <a:pt x="62" y="53"/>
                    <a:pt x="56" y="59"/>
                    <a:pt x="49" y="59"/>
                  </a:cubicBezTo>
                  <a:close/>
                  <a:moveTo>
                    <a:pt x="100" y="59"/>
                  </a:moveTo>
                  <a:cubicBezTo>
                    <a:pt x="93" y="59"/>
                    <a:pt x="87" y="53"/>
                    <a:pt x="87" y="46"/>
                  </a:cubicBezTo>
                  <a:cubicBezTo>
                    <a:pt x="87" y="39"/>
                    <a:pt x="93" y="33"/>
                    <a:pt x="100" y="33"/>
                  </a:cubicBezTo>
                  <a:cubicBezTo>
                    <a:pt x="107" y="33"/>
                    <a:pt x="112" y="39"/>
                    <a:pt x="112" y="46"/>
                  </a:cubicBezTo>
                  <a:cubicBezTo>
                    <a:pt x="112" y="53"/>
                    <a:pt x="107" y="59"/>
                    <a:pt x="100" y="59"/>
                  </a:cubicBezTo>
                  <a:close/>
                  <a:moveTo>
                    <a:pt x="150" y="59"/>
                  </a:moveTo>
                  <a:cubicBezTo>
                    <a:pt x="143" y="59"/>
                    <a:pt x="138" y="53"/>
                    <a:pt x="138" y="46"/>
                  </a:cubicBezTo>
                  <a:cubicBezTo>
                    <a:pt x="138" y="39"/>
                    <a:pt x="143" y="33"/>
                    <a:pt x="150" y="33"/>
                  </a:cubicBezTo>
                  <a:cubicBezTo>
                    <a:pt x="157" y="33"/>
                    <a:pt x="163" y="39"/>
                    <a:pt x="163" y="46"/>
                  </a:cubicBezTo>
                  <a:cubicBezTo>
                    <a:pt x="163" y="53"/>
                    <a:pt x="157" y="59"/>
                    <a:pt x="150" y="5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sp>
          <p:nvSpPr>
            <p:cNvPr id="75" name="Oval 21"/>
            <p:cNvSpPr>
              <a:spLocks noChangeArrowheads="1"/>
            </p:cNvSpPr>
            <p:nvPr/>
          </p:nvSpPr>
          <p:spPr bwMode="auto">
            <a:xfrm>
              <a:off x="18113375" y="6623050"/>
              <a:ext cx="198437" cy="200025"/>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sp>
          <p:nvSpPr>
            <p:cNvPr id="76" name="Oval 22"/>
            <p:cNvSpPr>
              <a:spLocks noChangeArrowheads="1"/>
            </p:cNvSpPr>
            <p:nvPr/>
          </p:nvSpPr>
          <p:spPr bwMode="auto">
            <a:xfrm>
              <a:off x="18383250" y="6384925"/>
              <a:ext cx="160337" cy="15875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sp>
          <p:nvSpPr>
            <p:cNvPr id="77" name="Freeform 23"/>
            <p:cNvSpPr>
              <a:spLocks noEditPoints="1"/>
            </p:cNvSpPr>
            <p:nvPr/>
          </p:nvSpPr>
          <p:spPr bwMode="auto">
            <a:xfrm>
              <a:off x="17418050" y="6111875"/>
              <a:ext cx="1587500" cy="952500"/>
            </a:xfrm>
            <a:custGeom>
              <a:avLst/>
              <a:gdLst>
                <a:gd name="T0" fmla="*/ 0 w 507"/>
                <a:gd name="T1" fmla="*/ 268 h 304"/>
                <a:gd name="T2" fmla="*/ 37 w 507"/>
                <a:gd name="T3" fmla="*/ 304 h 304"/>
                <a:gd name="T4" fmla="*/ 471 w 507"/>
                <a:gd name="T5" fmla="*/ 304 h 304"/>
                <a:gd name="T6" fmla="*/ 507 w 507"/>
                <a:gd name="T7" fmla="*/ 268 h 304"/>
                <a:gd name="T8" fmla="*/ 507 w 507"/>
                <a:gd name="T9" fmla="*/ 0 h 304"/>
                <a:gd name="T10" fmla="*/ 0 w 507"/>
                <a:gd name="T11" fmla="*/ 0 h 304"/>
                <a:gd name="T12" fmla="*/ 0 w 507"/>
                <a:gd name="T13" fmla="*/ 268 h 304"/>
                <a:gd name="T14" fmla="*/ 155 w 507"/>
                <a:gd name="T15" fmla="*/ 52 h 304"/>
                <a:gd name="T16" fmla="*/ 199 w 507"/>
                <a:gd name="T17" fmla="*/ 96 h 304"/>
                <a:gd name="T18" fmla="*/ 193 w 507"/>
                <a:gd name="T19" fmla="*/ 119 h 304"/>
                <a:gd name="T20" fmla="*/ 224 w 507"/>
                <a:gd name="T21" fmla="*/ 151 h 304"/>
                <a:gd name="T22" fmla="*/ 253 w 507"/>
                <a:gd name="T23" fmla="*/ 142 h 304"/>
                <a:gd name="T24" fmla="*/ 283 w 507"/>
                <a:gd name="T25" fmla="*/ 151 h 304"/>
                <a:gd name="T26" fmla="*/ 295 w 507"/>
                <a:gd name="T27" fmla="*/ 139 h 304"/>
                <a:gd name="T28" fmla="*/ 287 w 507"/>
                <a:gd name="T29" fmla="*/ 112 h 304"/>
                <a:gd name="T30" fmla="*/ 333 w 507"/>
                <a:gd name="T31" fmla="*/ 66 h 304"/>
                <a:gd name="T32" fmla="*/ 379 w 507"/>
                <a:gd name="T33" fmla="*/ 112 h 304"/>
                <a:gd name="T34" fmla="*/ 333 w 507"/>
                <a:gd name="T35" fmla="*/ 158 h 304"/>
                <a:gd name="T36" fmla="*/ 311 w 507"/>
                <a:gd name="T37" fmla="*/ 153 h 304"/>
                <a:gd name="T38" fmla="*/ 297 w 507"/>
                <a:gd name="T39" fmla="*/ 166 h 304"/>
                <a:gd name="T40" fmla="*/ 306 w 507"/>
                <a:gd name="T41" fmla="*/ 195 h 304"/>
                <a:gd name="T42" fmla="*/ 253 w 507"/>
                <a:gd name="T43" fmla="*/ 247 h 304"/>
                <a:gd name="T44" fmla="*/ 201 w 507"/>
                <a:gd name="T45" fmla="*/ 195 h 304"/>
                <a:gd name="T46" fmla="*/ 210 w 507"/>
                <a:gd name="T47" fmla="*/ 166 h 304"/>
                <a:gd name="T48" fmla="*/ 178 w 507"/>
                <a:gd name="T49" fmla="*/ 134 h 304"/>
                <a:gd name="T50" fmla="*/ 155 w 507"/>
                <a:gd name="T51" fmla="*/ 141 h 304"/>
                <a:gd name="T52" fmla="*/ 110 w 507"/>
                <a:gd name="T53" fmla="*/ 96 h 304"/>
                <a:gd name="T54" fmla="*/ 155 w 507"/>
                <a:gd name="T55" fmla="*/ 52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07" h="304">
                  <a:moveTo>
                    <a:pt x="0" y="268"/>
                  </a:moveTo>
                  <a:cubicBezTo>
                    <a:pt x="0" y="288"/>
                    <a:pt x="17" y="304"/>
                    <a:pt x="37" y="304"/>
                  </a:cubicBezTo>
                  <a:cubicBezTo>
                    <a:pt x="471" y="304"/>
                    <a:pt x="471" y="304"/>
                    <a:pt x="471" y="304"/>
                  </a:cubicBezTo>
                  <a:cubicBezTo>
                    <a:pt x="491" y="304"/>
                    <a:pt x="507" y="288"/>
                    <a:pt x="507" y="268"/>
                  </a:cubicBezTo>
                  <a:cubicBezTo>
                    <a:pt x="507" y="0"/>
                    <a:pt x="507" y="0"/>
                    <a:pt x="507" y="0"/>
                  </a:cubicBezTo>
                  <a:cubicBezTo>
                    <a:pt x="0" y="0"/>
                    <a:pt x="0" y="0"/>
                    <a:pt x="0" y="0"/>
                  </a:cubicBezTo>
                  <a:lnTo>
                    <a:pt x="0" y="268"/>
                  </a:lnTo>
                  <a:close/>
                  <a:moveTo>
                    <a:pt x="155" y="52"/>
                  </a:moveTo>
                  <a:cubicBezTo>
                    <a:pt x="179" y="52"/>
                    <a:pt x="199" y="72"/>
                    <a:pt x="199" y="96"/>
                  </a:cubicBezTo>
                  <a:cubicBezTo>
                    <a:pt x="199" y="105"/>
                    <a:pt x="197" y="113"/>
                    <a:pt x="193" y="119"/>
                  </a:cubicBezTo>
                  <a:cubicBezTo>
                    <a:pt x="224" y="151"/>
                    <a:pt x="224" y="151"/>
                    <a:pt x="224" y="151"/>
                  </a:cubicBezTo>
                  <a:cubicBezTo>
                    <a:pt x="233" y="146"/>
                    <a:pt x="243" y="142"/>
                    <a:pt x="253" y="142"/>
                  </a:cubicBezTo>
                  <a:cubicBezTo>
                    <a:pt x="264" y="142"/>
                    <a:pt x="274" y="146"/>
                    <a:pt x="283" y="151"/>
                  </a:cubicBezTo>
                  <a:cubicBezTo>
                    <a:pt x="295" y="139"/>
                    <a:pt x="295" y="139"/>
                    <a:pt x="295" y="139"/>
                  </a:cubicBezTo>
                  <a:cubicBezTo>
                    <a:pt x="290" y="131"/>
                    <a:pt x="287" y="122"/>
                    <a:pt x="287" y="112"/>
                  </a:cubicBezTo>
                  <a:cubicBezTo>
                    <a:pt x="287" y="87"/>
                    <a:pt x="308" y="66"/>
                    <a:pt x="333" y="66"/>
                  </a:cubicBezTo>
                  <a:cubicBezTo>
                    <a:pt x="359" y="66"/>
                    <a:pt x="379" y="87"/>
                    <a:pt x="379" y="112"/>
                  </a:cubicBezTo>
                  <a:cubicBezTo>
                    <a:pt x="379" y="138"/>
                    <a:pt x="359" y="158"/>
                    <a:pt x="333" y="158"/>
                  </a:cubicBezTo>
                  <a:cubicBezTo>
                    <a:pt x="325" y="158"/>
                    <a:pt x="317" y="156"/>
                    <a:pt x="311" y="153"/>
                  </a:cubicBezTo>
                  <a:cubicBezTo>
                    <a:pt x="297" y="166"/>
                    <a:pt x="297" y="166"/>
                    <a:pt x="297" y="166"/>
                  </a:cubicBezTo>
                  <a:cubicBezTo>
                    <a:pt x="303" y="174"/>
                    <a:pt x="306" y="184"/>
                    <a:pt x="306" y="195"/>
                  </a:cubicBezTo>
                  <a:cubicBezTo>
                    <a:pt x="306" y="224"/>
                    <a:pt x="282" y="247"/>
                    <a:pt x="253" y="247"/>
                  </a:cubicBezTo>
                  <a:cubicBezTo>
                    <a:pt x="225" y="247"/>
                    <a:pt x="201" y="224"/>
                    <a:pt x="201" y="195"/>
                  </a:cubicBezTo>
                  <a:cubicBezTo>
                    <a:pt x="201" y="184"/>
                    <a:pt x="204" y="174"/>
                    <a:pt x="210" y="166"/>
                  </a:cubicBezTo>
                  <a:cubicBezTo>
                    <a:pt x="178" y="134"/>
                    <a:pt x="178" y="134"/>
                    <a:pt x="178" y="134"/>
                  </a:cubicBezTo>
                  <a:cubicBezTo>
                    <a:pt x="171" y="138"/>
                    <a:pt x="163" y="141"/>
                    <a:pt x="155" y="141"/>
                  </a:cubicBezTo>
                  <a:cubicBezTo>
                    <a:pt x="130" y="141"/>
                    <a:pt x="110" y="121"/>
                    <a:pt x="110" y="96"/>
                  </a:cubicBezTo>
                  <a:cubicBezTo>
                    <a:pt x="110" y="72"/>
                    <a:pt x="130" y="52"/>
                    <a:pt x="155" y="5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sp>
          <p:nvSpPr>
            <p:cNvPr id="78" name="Oval 24"/>
            <p:cNvSpPr>
              <a:spLocks noChangeArrowheads="1"/>
            </p:cNvSpPr>
            <p:nvPr/>
          </p:nvSpPr>
          <p:spPr bwMode="auto">
            <a:xfrm>
              <a:off x="17829213" y="6337300"/>
              <a:ext cx="147637" cy="150812"/>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45720" tIns="22860" rIns="45720" bIns="22860" numCol="1" anchor="t" anchorCtr="0" compatLnSpc="1"/>
            <a:lstStyle/>
            <a:p>
              <a:endParaRPr lang="en-US" sz="900"/>
            </a:p>
          </p:txBody>
        </p:sp>
      </p:grpSp>
      <p:sp>
        <p:nvSpPr>
          <p:cNvPr id="11" name="iṩḷiďê"/>
          <p:cNvSpPr/>
          <p:nvPr/>
        </p:nvSpPr>
        <p:spPr>
          <a:xfrm>
            <a:off x="3042317" y="1796701"/>
            <a:ext cx="2074388" cy="377988"/>
          </a:xfrm>
          <a:prstGeom prst="rect">
            <a:avLst/>
          </a:prstGeom>
        </p:spPr>
        <p:txBody>
          <a:bodyPr wrap="none" lIns="90000" tIns="46800" rIns="90000" bIns="46800" anchor="ctr" anchorCtr="1">
            <a:normAutofit/>
          </a:bodyPr>
          <a:lstStyle/>
          <a:p>
            <a:pPr algn="ctr"/>
            <a:r>
              <a:rPr lang="zh-CN" altLang="en-US" sz="1600" b="1" dirty="0">
                <a:effectLst/>
              </a:rPr>
              <a:t>基于规则</a:t>
            </a:r>
            <a:endParaRPr lang="zh-CN" altLang="en-US" sz="1600" b="1" dirty="0">
              <a:effectLst/>
            </a:endParaRPr>
          </a:p>
        </p:txBody>
      </p:sp>
      <p:sp>
        <p:nvSpPr>
          <p:cNvPr id="12" name="iSḻïḋè"/>
          <p:cNvSpPr/>
          <p:nvPr/>
        </p:nvSpPr>
        <p:spPr>
          <a:xfrm>
            <a:off x="3042317" y="2174689"/>
            <a:ext cx="2074388" cy="561193"/>
          </a:xfrm>
          <a:prstGeom prst="rect">
            <a:avLst/>
          </a:prstGeom>
        </p:spPr>
        <p:txBody>
          <a:bodyPr wrap="square" lIns="90000" tIns="46800" rIns="90000" bIns="46800" anchor="ctr" anchorCtr="1">
            <a:noAutofit/>
          </a:bodyPr>
          <a:lstStyle/>
          <a:p>
            <a:pPr>
              <a:lnSpc>
                <a:spcPct val="120000"/>
              </a:lnSpc>
            </a:pPr>
            <a:r>
              <a:rPr lang="zh-CN" altLang="en-US" sz="1200" dirty="0"/>
              <a:t>设定阈值，若检测指标超过或低于阈值则对缓存容量进行调整</a:t>
            </a:r>
            <a:endParaRPr lang="en-US" altLang="zh-CN" sz="1200" dirty="0"/>
          </a:p>
        </p:txBody>
      </p:sp>
      <p:sp>
        <p:nvSpPr>
          <p:cNvPr id="5" name="iṩḷiďê"/>
          <p:cNvSpPr/>
          <p:nvPr/>
        </p:nvSpPr>
        <p:spPr>
          <a:xfrm>
            <a:off x="3047021" y="4022669"/>
            <a:ext cx="2074388" cy="377988"/>
          </a:xfrm>
          <a:prstGeom prst="rect">
            <a:avLst/>
          </a:prstGeom>
        </p:spPr>
        <p:txBody>
          <a:bodyPr wrap="none" lIns="90000" tIns="46800" rIns="90000" bIns="46800" anchor="ctr" anchorCtr="1">
            <a:normAutofit/>
          </a:bodyPr>
          <a:lstStyle/>
          <a:p>
            <a:pPr algn="ctr"/>
            <a:r>
              <a:rPr lang="zh-CN" altLang="en-US" sz="1600" b="1" dirty="0">
                <a:effectLst/>
              </a:rPr>
              <a:t>基于</a:t>
            </a:r>
            <a:r>
              <a:rPr lang="en-US" altLang="zh-CN" sz="1600" b="1" dirty="0">
                <a:effectLst/>
              </a:rPr>
              <a:t>MRC</a:t>
            </a:r>
            <a:endParaRPr lang="zh-CN" altLang="en-US" sz="1600" b="1" dirty="0">
              <a:effectLst/>
            </a:endParaRPr>
          </a:p>
        </p:txBody>
      </p:sp>
      <p:sp>
        <p:nvSpPr>
          <p:cNvPr id="6" name="iSḻïḋè"/>
          <p:cNvSpPr/>
          <p:nvPr/>
        </p:nvSpPr>
        <p:spPr>
          <a:xfrm>
            <a:off x="3047021" y="4400657"/>
            <a:ext cx="2074388" cy="561193"/>
          </a:xfrm>
          <a:prstGeom prst="rect">
            <a:avLst/>
          </a:prstGeom>
        </p:spPr>
        <p:txBody>
          <a:bodyPr wrap="square" lIns="90000" tIns="46800" rIns="90000" bIns="46800" anchor="ctr" anchorCtr="1">
            <a:normAutofit/>
          </a:bodyPr>
          <a:lstStyle/>
          <a:p>
            <a:pPr>
              <a:lnSpc>
                <a:spcPct val="120000"/>
              </a:lnSpc>
            </a:pPr>
            <a:r>
              <a:rPr lang="zh-CN" altLang="en-US" sz="1200" dirty="0"/>
              <a:t>通过生成未命中率曲线来探索最佳缓存大小</a:t>
            </a:r>
            <a:endParaRPr lang="en-US" altLang="zh-CN" sz="1200" dirty="0"/>
          </a:p>
        </p:txBody>
      </p:sp>
      <p:sp>
        <p:nvSpPr>
          <p:cNvPr id="15" name="iṩḷiďê"/>
          <p:cNvSpPr/>
          <p:nvPr/>
        </p:nvSpPr>
        <p:spPr>
          <a:xfrm>
            <a:off x="7526687" y="1796701"/>
            <a:ext cx="2074388" cy="377988"/>
          </a:xfrm>
          <a:prstGeom prst="rect">
            <a:avLst/>
          </a:prstGeom>
        </p:spPr>
        <p:txBody>
          <a:bodyPr wrap="none" lIns="90000" tIns="46800" rIns="90000" bIns="46800" anchor="ctr" anchorCtr="1">
            <a:normAutofit/>
          </a:bodyPr>
          <a:lstStyle/>
          <a:p>
            <a:pPr algn="ctr"/>
            <a:r>
              <a:rPr lang="zh-CN" altLang="en-US" sz="1600" b="1" dirty="0">
                <a:effectLst/>
              </a:rPr>
              <a:t>基于机器学习</a:t>
            </a:r>
            <a:endParaRPr lang="zh-CN" altLang="en-US" sz="1600" b="1" dirty="0">
              <a:effectLst/>
            </a:endParaRPr>
          </a:p>
        </p:txBody>
      </p:sp>
      <p:sp>
        <p:nvSpPr>
          <p:cNvPr id="17" name="iSḻïḋè"/>
          <p:cNvSpPr/>
          <p:nvPr/>
        </p:nvSpPr>
        <p:spPr>
          <a:xfrm>
            <a:off x="7526687" y="2174689"/>
            <a:ext cx="2074388" cy="561193"/>
          </a:xfrm>
          <a:prstGeom prst="rect">
            <a:avLst/>
          </a:prstGeom>
        </p:spPr>
        <p:txBody>
          <a:bodyPr wrap="square" lIns="90000" tIns="46800" rIns="90000" bIns="46800" anchor="ctr" anchorCtr="1">
            <a:normAutofit/>
          </a:bodyPr>
          <a:lstStyle/>
          <a:p>
            <a:pPr>
              <a:lnSpc>
                <a:spcPct val="120000"/>
              </a:lnSpc>
            </a:pPr>
            <a:r>
              <a:rPr lang="zh-CN" altLang="en-US" sz="1200" dirty="0"/>
              <a:t>基于离线历史数据预测适当的缓存大小</a:t>
            </a:r>
            <a:endParaRPr lang="en-US" altLang="zh-CN" sz="1200" dirty="0"/>
          </a:p>
        </p:txBody>
      </p:sp>
      <p:sp>
        <p:nvSpPr>
          <p:cNvPr id="18" name="iṩḷiďê"/>
          <p:cNvSpPr/>
          <p:nvPr/>
        </p:nvSpPr>
        <p:spPr>
          <a:xfrm>
            <a:off x="7531391" y="4022669"/>
            <a:ext cx="2074388" cy="377988"/>
          </a:xfrm>
          <a:prstGeom prst="rect">
            <a:avLst/>
          </a:prstGeom>
        </p:spPr>
        <p:txBody>
          <a:bodyPr wrap="none" lIns="90000" tIns="46800" rIns="90000" bIns="46800" anchor="ctr" anchorCtr="1">
            <a:normAutofit/>
          </a:bodyPr>
          <a:lstStyle/>
          <a:p>
            <a:pPr algn="ctr"/>
            <a:r>
              <a:rPr lang="zh-CN" altLang="en-US" sz="1600" b="1" dirty="0">
                <a:effectLst/>
              </a:rPr>
              <a:t>基于滑动窗口</a:t>
            </a:r>
            <a:endParaRPr lang="zh-CN" altLang="en-US" sz="1600" b="1" dirty="0">
              <a:effectLst/>
            </a:endParaRPr>
          </a:p>
        </p:txBody>
      </p:sp>
      <p:sp>
        <p:nvSpPr>
          <p:cNvPr id="19" name="iSḻïḋè"/>
          <p:cNvSpPr/>
          <p:nvPr/>
        </p:nvSpPr>
        <p:spPr>
          <a:xfrm>
            <a:off x="7531391" y="4400657"/>
            <a:ext cx="2074388" cy="561193"/>
          </a:xfrm>
          <a:prstGeom prst="rect">
            <a:avLst/>
          </a:prstGeom>
        </p:spPr>
        <p:txBody>
          <a:bodyPr wrap="square" lIns="90000" tIns="46800" rIns="90000" bIns="46800" anchor="ctr" anchorCtr="1">
            <a:normAutofit/>
          </a:bodyPr>
          <a:lstStyle/>
          <a:p>
            <a:pPr>
              <a:lnSpc>
                <a:spcPct val="120000"/>
              </a:lnSpc>
            </a:pPr>
            <a:r>
              <a:rPr lang="zh-CN" altLang="en-US" sz="1200" dirty="0"/>
              <a:t>在一个滑动窗口内估算项目的基数</a:t>
            </a:r>
            <a:endParaRPr lang="en-US" altLang="zh-CN" sz="1200" dirty="0"/>
          </a:p>
        </p:txBody>
      </p:sp>
      <p:sp>
        <p:nvSpPr>
          <p:cNvPr id="22" name="标题 3"/>
          <p:cNvSpPr>
            <a:spLocks noGrp="1"/>
          </p:cNvSpPr>
          <p:nvPr/>
        </p:nvSpPr>
        <p:spPr>
          <a:xfrm>
            <a:off x="669924" y="1"/>
            <a:ext cx="10850563" cy="1028699"/>
          </a:xfrm>
          <a:prstGeom prst="rect">
            <a:avLst/>
          </a:prstGeom>
        </p:spPr>
        <p:txBody>
          <a:bodyPr vert="horz" lIns="91440" tIns="45720" rIns="91440" bIns="45720" rtlCol="0" anchor="b">
            <a:normAutofit/>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dirty="0"/>
              <a:t>研究动机</a:t>
            </a:r>
            <a:r>
              <a:rPr lang="en-US" altLang="zh-CN" dirty="0"/>
              <a:t>——</a:t>
            </a:r>
            <a:r>
              <a:rPr lang="zh-CN" altLang="en-US" dirty="0"/>
              <a:t>现有方法分析</a:t>
            </a:r>
            <a:endParaRPr lang="zh-CN" altLang="en-US" dirty="0"/>
          </a:p>
        </p:txBody>
      </p:sp>
      <p:sp>
        <p:nvSpPr>
          <p:cNvPr id="2" name="文本框 1"/>
          <p:cNvSpPr txBox="1"/>
          <p:nvPr/>
        </p:nvSpPr>
        <p:spPr>
          <a:xfrm>
            <a:off x="2485748" y="3089429"/>
            <a:ext cx="2805343" cy="307777"/>
          </a:xfrm>
          <a:prstGeom prst="rect">
            <a:avLst/>
          </a:prstGeom>
          <a:noFill/>
        </p:spPr>
        <p:txBody>
          <a:bodyPr wrap="square" rtlCol="0">
            <a:spAutoFit/>
          </a:bodyPr>
          <a:lstStyle/>
          <a:p>
            <a:r>
              <a:rPr lang="zh-CN" altLang="en-US" sz="1400" dirty="0">
                <a:solidFill>
                  <a:srgbClr val="FF0000"/>
                </a:solidFill>
              </a:rPr>
              <a:t>总是频繁、盲目的调整大小</a:t>
            </a:r>
            <a:endParaRPr lang="zh-CN" altLang="en-US" sz="1400" dirty="0">
              <a:solidFill>
                <a:srgbClr val="FF0000"/>
              </a:solidFill>
            </a:endParaRPr>
          </a:p>
        </p:txBody>
      </p:sp>
      <p:sp>
        <p:nvSpPr>
          <p:cNvPr id="3" name="文本框 2"/>
          <p:cNvSpPr txBox="1"/>
          <p:nvPr/>
        </p:nvSpPr>
        <p:spPr>
          <a:xfrm>
            <a:off x="7077930" y="3090693"/>
            <a:ext cx="2805343" cy="307777"/>
          </a:xfrm>
          <a:prstGeom prst="rect">
            <a:avLst/>
          </a:prstGeom>
          <a:noFill/>
        </p:spPr>
        <p:txBody>
          <a:bodyPr wrap="square" rtlCol="0">
            <a:spAutoFit/>
          </a:bodyPr>
          <a:lstStyle/>
          <a:p>
            <a:r>
              <a:rPr lang="zh-CN" altLang="en-US" sz="1400" dirty="0">
                <a:solidFill>
                  <a:srgbClr val="FF0000"/>
                </a:solidFill>
              </a:rPr>
              <a:t>不能适应动态在线场景</a:t>
            </a:r>
            <a:endParaRPr lang="zh-CN" altLang="en-US" sz="1400" dirty="0">
              <a:solidFill>
                <a:srgbClr val="FF0000"/>
              </a:solidFill>
            </a:endParaRPr>
          </a:p>
        </p:txBody>
      </p:sp>
      <p:sp>
        <p:nvSpPr>
          <p:cNvPr id="4" name="文本框 3"/>
          <p:cNvSpPr txBox="1"/>
          <p:nvPr/>
        </p:nvSpPr>
        <p:spPr>
          <a:xfrm>
            <a:off x="2485748" y="5339838"/>
            <a:ext cx="2805343" cy="307777"/>
          </a:xfrm>
          <a:prstGeom prst="rect">
            <a:avLst/>
          </a:prstGeom>
          <a:noFill/>
        </p:spPr>
        <p:txBody>
          <a:bodyPr wrap="square" rtlCol="0">
            <a:spAutoFit/>
          </a:bodyPr>
          <a:lstStyle/>
          <a:p>
            <a:r>
              <a:rPr lang="zh-CN" altLang="en-US" sz="1400" dirty="0">
                <a:solidFill>
                  <a:srgbClr val="FF0000"/>
                </a:solidFill>
              </a:rPr>
              <a:t>对于可变大小的项目可能不准确</a:t>
            </a:r>
            <a:endParaRPr lang="zh-CN" altLang="en-US" sz="1400" dirty="0">
              <a:solidFill>
                <a:srgbClr val="FF0000"/>
              </a:solidFill>
            </a:endParaRPr>
          </a:p>
        </p:txBody>
      </p:sp>
      <p:sp>
        <p:nvSpPr>
          <p:cNvPr id="7" name="文本框 6"/>
          <p:cNvSpPr txBox="1"/>
          <p:nvPr/>
        </p:nvSpPr>
        <p:spPr>
          <a:xfrm>
            <a:off x="6972186" y="5339837"/>
            <a:ext cx="2805343" cy="523220"/>
          </a:xfrm>
          <a:prstGeom prst="rect">
            <a:avLst/>
          </a:prstGeom>
          <a:noFill/>
        </p:spPr>
        <p:txBody>
          <a:bodyPr wrap="square" rtlCol="0">
            <a:spAutoFit/>
          </a:bodyPr>
          <a:lstStyle/>
          <a:p>
            <a:r>
              <a:rPr lang="zh-CN" altLang="en-US" sz="1400" dirty="0">
                <a:solidFill>
                  <a:srgbClr val="FF0000"/>
                </a:solidFill>
              </a:rPr>
              <a:t>由于不知道每个项的大小，很难估算出总大小</a:t>
            </a:r>
            <a:endParaRPr lang="zh-CN" altLang="en-US" sz="1400"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p:cTn id="12" dur="500" fill="hold"/>
                                        <p:tgtEl>
                                          <p:spTgt spid="24"/>
                                        </p:tgtEl>
                                        <p:attrNameLst>
                                          <p:attrName>ppt_w</p:attrName>
                                        </p:attrNameLst>
                                      </p:cBhvr>
                                      <p:tavLst>
                                        <p:tav tm="0">
                                          <p:val>
                                            <p:fltVal val="0"/>
                                          </p:val>
                                        </p:tav>
                                        <p:tav tm="100000">
                                          <p:val>
                                            <p:strVal val="#ppt_w"/>
                                          </p:val>
                                        </p:tav>
                                      </p:tavLst>
                                    </p:anim>
                                    <p:anim calcmode="lin" valueType="num">
                                      <p:cBhvr>
                                        <p:cTn id="13" dur="500" fill="hold"/>
                                        <p:tgtEl>
                                          <p:spTgt spid="24"/>
                                        </p:tgtEl>
                                        <p:attrNameLst>
                                          <p:attrName>ppt_h</p:attrName>
                                        </p:attrNameLst>
                                      </p:cBhvr>
                                      <p:tavLst>
                                        <p:tav tm="0">
                                          <p:val>
                                            <p:fltVal val="0"/>
                                          </p:val>
                                        </p:tav>
                                        <p:tav tm="100000">
                                          <p:val>
                                            <p:strVal val="#ppt_h"/>
                                          </p:val>
                                        </p:tav>
                                      </p:tavLst>
                                    </p:anim>
                                    <p:animEffect transition="in" filter="fade">
                                      <p:cBhvr>
                                        <p:cTn id="14" dur="500"/>
                                        <p:tgtEl>
                                          <p:spTgt spid="24"/>
                                        </p:tgtEl>
                                      </p:cBhvr>
                                    </p:animEffect>
                                  </p:childTnLst>
                                </p:cTn>
                              </p:par>
                              <p:par>
                                <p:cTn id="15" presetID="53" presetClass="entr" presetSubtype="16" fill="hold" nodeType="withEffect">
                                  <p:stCondLst>
                                    <p:cond delay="0"/>
                                  </p:stCondLst>
                                  <p:childTnLst>
                                    <p:set>
                                      <p:cBhvr>
                                        <p:cTn id="16" dur="1" fill="hold">
                                          <p:stCondLst>
                                            <p:cond delay="0"/>
                                          </p:stCondLst>
                                        </p:cTn>
                                        <p:tgtEl>
                                          <p:spTgt spid="59"/>
                                        </p:tgtEl>
                                        <p:attrNameLst>
                                          <p:attrName>style.visibility</p:attrName>
                                        </p:attrNameLst>
                                      </p:cBhvr>
                                      <p:to>
                                        <p:strVal val="visible"/>
                                      </p:to>
                                    </p:set>
                                    <p:anim calcmode="lin" valueType="num">
                                      <p:cBhvr>
                                        <p:cTn id="17" dur="500" fill="hold"/>
                                        <p:tgtEl>
                                          <p:spTgt spid="59"/>
                                        </p:tgtEl>
                                        <p:attrNameLst>
                                          <p:attrName>ppt_w</p:attrName>
                                        </p:attrNameLst>
                                      </p:cBhvr>
                                      <p:tavLst>
                                        <p:tav tm="0">
                                          <p:val>
                                            <p:fltVal val="0"/>
                                          </p:val>
                                        </p:tav>
                                        <p:tav tm="100000">
                                          <p:val>
                                            <p:strVal val="#ppt_w"/>
                                          </p:val>
                                        </p:tav>
                                      </p:tavLst>
                                    </p:anim>
                                    <p:anim calcmode="lin" valueType="num">
                                      <p:cBhvr>
                                        <p:cTn id="18" dur="500" fill="hold"/>
                                        <p:tgtEl>
                                          <p:spTgt spid="59"/>
                                        </p:tgtEl>
                                        <p:attrNameLst>
                                          <p:attrName>ppt_h</p:attrName>
                                        </p:attrNameLst>
                                      </p:cBhvr>
                                      <p:tavLst>
                                        <p:tav tm="0">
                                          <p:val>
                                            <p:fltVal val="0"/>
                                          </p:val>
                                        </p:tav>
                                        <p:tav tm="100000">
                                          <p:val>
                                            <p:strVal val="#ppt_h"/>
                                          </p:val>
                                        </p:tav>
                                      </p:tavLst>
                                    </p:anim>
                                    <p:animEffect transition="in" filter="fade">
                                      <p:cBhvr>
                                        <p:cTn id="19" dur="500"/>
                                        <p:tgtEl>
                                          <p:spTgt spid="59"/>
                                        </p:tgtEl>
                                      </p:cBhvr>
                                    </p:animEffect>
                                  </p:childTnLst>
                                </p:cTn>
                              </p:par>
                              <p:par>
                                <p:cTn id="20" presetID="53" presetClass="entr" presetSubtype="16" fill="hold" nodeType="withEffect">
                                  <p:stCondLst>
                                    <p:cond delay="0"/>
                                  </p:stCondLst>
                                  <p:childTnLst>
                                    <p:set>
                                      <p:cBhvr>
                                        <p:cTn id="21" dur="1" fill="hold">
                                          <p:stCondLst>
                                            <p:cond delay="0"/>
                                          </p:stCondLst>
                                        </p:cTn>
                                        <p:tgtEl>
                                          <p:spTgt spid="63"/>
                                        </p:tgtEl>
                                        <p:attrNameLst>
                                          <p:attrName>style.visibility</p:attrName>
                                        </p:attrNameLst>
                                      </p:cBhvr>
                                      <p:to>
                                        <p:strVal val="visible"/>
                                      </p:to>
                                    </p:set>
                                    <p:anim calcmode="lin" valueType="num">
                                      <p:cBhvr>
                                        <p:cTn id="22" dur="500" fill="hold"/>
                                        <p:tgtEl>
                                          <p:spTgt spid="63"/>
                                        </p:tgtEl>
                                        <p:attrNameLst>
                                          <p:attrName>ppt_w</p:attrName>
                                        </p:attrNameLst>
                                      </p:cBhvr>
                                      <p:tavLst>
                                        <p:tav tm="0">
                                          <p:val>
                                            <p:fltVal val="0"/>
                                          </p:val>
                                        </p:tav>
                                        <p:tav tm="100000">
                                          <p:val>
                                            <p:strVal val="#ppt_w"/>
                                          </p:val>
                                        </p:tav>
                                      </p:tavLst>
                                    </p:anim>
                                    <p:anim calcmode="lin" valueType="num">
                                      <p:cBhvr>
                                        <p:cTn id="23" dur="500" fill="hold"/>
                                        <p:tgtEl>
                                          <p:spTgt spid="63"/>
                                        </p:tgtEl>
                                        <p:attrNameLst>
                                          <p:attrName>ppt_h</p:attrName>
                                        </p:attrNameLst>
                                      </p:cBhvr>
                                      <p:tavLst>
                                        <p:tav tm="0">
                                          <p:val>
                                            <p:fltVal val="0"/>
                                          </p:val>
                                        </p:tav>
                                        <p:tav tm="100000">
                                          <p:val>
                                            <p:strVal val="#ppt_h"/>
                                          </p:val>
                                        </p:tav>
                                      </p:tavLst>
                                    </p:anim>
                                    <p:animEffect transition="in" filter="fade">
                                      <p:cBhvr>
                                        <p:cTn id="24" dur="500"/>
                                        <p:tgtEl>
                                          <p:spTgt spid="63"/>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p:cTn id="27" dur="500" fill="hold"/>
                                        <p:tgtEl>
                                          <p:spTgt spid="42"/>
                                        </p:tgtEl>
                                        <p:attrNameLst>
                                          <p:attrName>ppt_w</p:attrName>
                                        </p:attrNameLst>
                                      </p:cBhvr>
                                      <p:tavLst>
                                        <p:tav tm="0">
                                          <p:val>
                                            <p:fltVal val="0"/>
                                          </p:val>
                                        </p:tav>
                                        <p:tav tm="100000">
                                          <p:val>
                                            <p:strVal val="#ppt_w"/>
                                          </p:val>
                                        </p:tav>
                                      </p:tavLst>
                                    </p:anim>
                                    <p:anim calcmode="lin" valueType="num">
                                      <p:cBhvr>
                                        <p:cTn id="28" dur="500" fill="hold"/>
                                        <p:tgtEl>
                                          <p:spTgt spid="42"/>
                                        </p:tgtEl>
                                        <p:attrNameLst>
                                          <p:attrName>ppt_h</p:attrName>
                                        </p:attrNameLst>
                                      </p:cBhvr>
                                      <p:tavLst>
                                        <p:tav tm="0">
                                          <p:val>
                                            <p:fltVal val="0"/>
                                          </p:val>
                                        </p:tav>
                                        <p:tav tm="100000">
                                          <p:val>
                                            <p:strVal val="#ppt_h"/>
                                          </p:val>
                                        </p:tav>
                                      </p:tavLst>
                                    </p:anim>
                                    <p:animEffect transition="in" filter="fade">
                                      <p:cBhvr>
                                        <p:cTn id="29" dur="500"/>
                                        <p:tgtEl>
                                          <p:spTgt spid="42"/>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45"/>
                                        </p:tgtEl>
                                        <p:attrNameLst>
                                          <p:attrName>style.visibility</p:attrName>
                                        </p:attrNameLst>
                                      </p:cBhvr>
                                      <p:to>
                                        <p:strVal val="visible"/>
                                      </p:to>
                                    </p:set>
                                    <p:anim calcmode="lin" valueType="num">
                                      <p:cBhvr>
                                        <p:cTn id="32" dur="500" fill="hold"/>
                                        <p:tgtEl>
                                          <p:spTgt spid="45"/>
                                        </p:tgtEl>
                                        <p:attrNameLst>
                                          <p:attrName>ppt_w</p:attrName>
                                        </p:attrNameLst>
                                      </p:cBhvr>
                                      <p:tavLst>
                                        <p:tav tm="0">
                                          <p:val>
                                            <p:fltVal val="0"/>
                                          </p:val>
                                        </p:tav>
                                        <p:tav tm="100000">
                                          <p:val>
                                            <p:strVal val="#ppt_w"/>
                                          </p:val>
                                        </p:tav>
                                      </p:tavLst>
                                    </p:anim>
                                    <p:anim calcmode="lin" valueType="num">
                                      <p:cBhvr>
                                        <p:cTn id="33" dur="500" fill="hold"/>
                                        <p:tgtEl>
                                          <p:spTgt spid="45"/>
                                        </p:tgtEl>
                                        <p:attrNameLst>
                                          <p:attrName>ppt_h</p:attrName>
                                        </p:attrNameLst>
                                      </p:cBhvr>
                                      <p:tavLst>
                                        <p:tav tm="0">
                                          <p:val>
                                            <p:fltVal val="0"/>
                                          </p:val>
                                        </p:tav>
                                        <p:tav tm="100000">
                                          <p:val>
                                            <p:strVal val="#ppt_h"/>
                                          </p:val>
                                        </p:tav>
                                      </p:tavLst>
                                    </p:anim>
                                    <p:animEffect transition="in" filter="fade">
                                      <p:cBhvr>
                                        <p:cTn id="34" dur="500"/>
                                        <p:tgtEl>
                                          <p:spTgt spid="45"/>
                                        </p:tgtEl>
                                      </p:cBhvr>
                                    </p:animEffect>
                                  </p:childTnLst>
                                </p:cTn>
                              </p:par>
                              <p:par>
                                <p:cTn id="35" presetID="53" presetClass="entr" presetSubtype="16" fill="hold" nodeType="withEffect">
                                  <p:stCondLst>
                                    <p:cond delay="0"/>
                                  </p:stCondLst>
                                  <p:childTnLst>
                                    <p:set>
                                      <p:cBhvr>
                                        <p:cTn id="36" dur="1" fill="hold">
                                          <p:stCondLst>
                                            <p:cond delay="0"/>
                                          </p:stCondLst>
                                        </p:cTn>
                                        <p:tgtEl>
                                          <p:spTgt spid="70"/>
                                        </p:tgtEl>
                                        <p:attrNameLst>
                                          <p:attrName>style.visibility</p:attrName>
                                        </p:attrNameLst>
                                      </p:cBhvr>
                                      <p:to>
                                        <p:strVal val="visible"/>
                                      </p:to>
                                    </p:set>
                                    <p:anim calcmode="lin" valueType="num">
                                      <p:cBhvr>
                                        <p:cTn id="37" dur="500" fill="hold"/>
                                        <p:tgtEl>
                                          <p:spTgt spid="70"/>
                                        </p:tgtEl>
                                        <p:attrNameLst>
                                          <p:attrName>ppt_w</p:attrName>
                                        </p:attrNameLst>
                                      </p:cBhvr>
                                      <p:tavLst>
                                        <p:tav tm="0">
                                          <p:val>
                                            <p:fltVal val="0"/>
                                          </p:val>
                                        </p:tav>
                                        <p:tav tm="100000">
                                          <p:val>
                                            <p:strVal val="#ppt_w"/>
                                          </p:val>
                                        </p:tav>
                                      </p:tavLst>
                                    </p:anim>
                                    <p:anim calcmode="lin" valueType="num">
                                      <p:cBhvr>
                                        <p:cTn id="38" dur="500" fill="hold"/>
                                        <p:tgtEl>
                                          <p:spTgt spid="70"/>
                                        </p:tgtEl>
                                        <p:attrNameLst>
                                          <p:attrName>ppt_h</p:attrName>
                                        </p:attrNameLst>
                                      </p:cBhvr>
                                      <p:tavLst>
                                        <p:tav tm="0">
                                          <p:val>
                                            <p:fltVal val="0"/>
                                          </p:val>
                                        </p:tav>
                                        <p:tav tm="100000">
                                          <p:val>
                                            <p:strVal val="#ppt_h"/>
                                          </p:val>
                                        </p:tav>
                                      </p:tavLst>
                                    </p:anim>
                                    <p:animEffect transition="in" filter="fade">
                                      <p:cBhvr>
                                        <p:cTn id="39" dur="500"/>
                                        <p:tgtEl>
                                          <p:spTgt spid="70"/>
                                        </p:tgtEl>
                                      </p:cBhvr>
                                    </p:animEffect>
                                  </p:childTnLst>
                                </p:cTn>
                              </p:par>
                              <p:par>
                                <p:cTn id="40" presetID="53" presetClass="entr" presetSubtype="16" fill="hold" nodeType="withEffect">
                                  <p:stCondLst>
                                    <p:cond delay="0"/>
                                  </p:stCondLst>
                                  <p:childTnLst>
                                    <p:set>
                                      <p:cBhvr>
                                        <p:cTn id="41" dur="1" fill="hold">
                                          <p:stCondLst>
                                            <p:cond delay="0"/>
                                          </p:stCondLst>
                                        </p:cTn>
                                        <p:tgtEl>
                                          <p:spTgt spid="73"/>
                                        </p:tgtEl>
                                        <p:attrNameLst>
                                          <p:attrName>style.visibility</p:attrName>
                                        </p:attrNameLst>
                                      </p:cBhvr>
                                      <p:to>
                                        <p:strVal val="visible"/>
                                      </p:to>
                                    </p:set>
                                    <p:anim calcmode="lin" valueType="num">
                                      <p:cBhvr>
                                        <p:cTn id="42" dur="500" fill="hold"/>
                                        <p:tgtEl>
                                          <p:spTgt spid="73"/>
                                        </p:tgtEl>
                                        <p:attrNameLst>
                                          <p:attrName>ppt_w</p:attrName>
                                        </p:attrNameLst>
                                      </p:cBhvr>
                                      <p:tavLst>
                                        <p:tav tm="0">
                                          <p:val>
                                            <p:fltVal val="0"/>
                                          </p:val>
                                        </p:tav>
                                        <p:tav tm="100000">
                                          <p:val>
                                            <p:strVal val="#ppt_w"/>
                                          </p:val>
                                        </p:tav>
                                      </p:tavLst>
                                    </p:anim>
                                    <p:anim calcmode="lin" valueType="num">
                                      <p:cBhvr>
                                        <p:cTn id="43" dur="500" fill="hold"/>
                                        <p:tgtEl>
                                          <p:spTgt spid="73"/>
                                        </p:tgtEl>
                                        <p:attrNameLst>
                                          <p:attrName>ppt_h</p:attrName>
                                        </p:attrNameLst>
                                      </p:cBhvr>
                                      <p:tavLst>
                                        <p:tav tm="0">
                                          <p:val>
                                            <p:fltVal val="0"/>
                                          </p:val>
                                        </p:tav>
                                        <p:tav tm="100000">
                                          <p:val>
                                            <p:strVal val="#ppt_h"/>
                                          </p:val>
                                        </p:tav>
                                      </p:tavLst>
                                    </p:anim>
                                    <p:animEffect transition="in" filter="fade">
                                      <p:cBhvr>
                                        <p:cTn id="44"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24" grpId="0" bldLvl="0" animBg="1"/>
      <p:bldP spid="42" grpId="0" bldLvl="0" animBg="1"/>
      <p:bldP spid="45"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图片占位符 48" descr="H:\研究生会新闻中心\品味华中大\校园拍摄10.11\org_139f8e6690349879_1539250084000.jpgorg_139f8e6690349879_1539250084000"/>
          <p:cNvPicPr>
            <a:picLocks noGrp="1" noChangeAspect="1"/>
          </p:cNvPicPr>
          <p:nvPr>
            <p:ph type="pic" sz="quarter" idx="10"/>
          </p:nvPr>
        </p:nvPicPr>
        <p:blipFill>
          <a:blip r:embed="rId1"/>
          <a:srcRect l="11963" r="22138"/>
          <a:stretch>
            <a:fillRect/>
          </a:stretch>
        </p:blipFill>
        <p:spPr>
          <a:xfrm>
            <a:off x="6603365" y="488315"/>
            <a:ext cx="5596890" cy="6369685"/>
          </a:xfrm>
        </p:spPr>
      </p:pic>
      <p:sp>
        <p:nvSpPr>
          <p:cNvPr id="3" name="灯片编号占位符 2"/>
          <p:cNvSpPr>
            <a:spLocks noGrp="1"/>
          </p:cNvSpPr>
          <p:nvPr>
            <p:ph type="sldNum" sz="quarter" idx="12"/>
          </p:nvPr>
        </p:nvSpPr>
        <p:spPr/>
        <p:txBody>
          <a:bodyPr/>
          <a:lstStyle/>
          <a:p>
            <a:fld id="{5DD3DB80-B894-403A-B48E-6FDC1A72010E}" type="slidenum">
              <a:rPr lang="zh-CN" altLang="en-US" smtClean="0"/>
            </a:fld>
            <a:endParaRPr lang="zh-CN" altLang="en-US"/>
          </a:p>
        </p:txBody>
      </p:sp>
      <p:grpSp>
        <p:nvGrpSpPr>
          <p:cNvPr id="5" name="ea788740-32dc-412a-8e46-f9a4f416b89a"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1" y="162560"/>
            <a:ext cx="6786885" cy="6695443"/>
            <a:chOff x="-1" y="162560"/>
            <a:chExt cx="6786885" cy="6695443"/>
          </a:xfrm>
        </p:grpSpPr>
        <p:sp>
          <p:nvSpPr>
            <p:cNvPr id="18" name="ï$1îḑé"/>
            <p:cNvSpPr/>
            <p:nvPr/>
          </p:nvSpPr>
          <p:spPr>
            <a:xfrm>
              <a:off x="2458721" y="162560"/>
              <a:ext cx="4328163" cy="6695442"/>
            </a:xfrm>
            <a:prstGeom prst="triangle">
              <a:avLst/>
            </a:prstGeom>
            <a:solidFill>
              <a:srgbClr val="FFFFFF"/>
            </a:solidFill>
            <a:ln w="12700" cap="flat">
              <a:noFill/>
              <a:miter lim="400000"/>
            </a:ln>
            <a:effectLst/>
          </p:spPr>
          <p:txBody>
            <a:bodyPr anchor="ctr"/>
            <a:lstStyle/>
            <a:p>
              <a:pPr algn="ctr"/>
            </a:p>
          </p:txBody>
        </p:sp>
        <p:sp>
          <p:nvSpPr>
            <p:cNvPr id="11" name="ís1íḑè"/>
            <p:cNvSpPr/>
            <p:nvPr/>
          </p:nvSpPr>
          <p:spPr>
            <a:xfrm>
              <a:off x="-1" y="6039001"/>
              <a:ext cx="6786881" cy="8190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9874" y="0"/>
                  </a:lnTo>
                  <a:lnTo>
                    <a:pt x="21600" y="2160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ym typeface="+mn-ea"/>
              </a:endParaRPr>
            </a:p>
          </p:txBody>
        </p:sp>
      </p:grpSp>
      <p:sp>
        <p:nvSpPr>
          <p:cNvPr id="4" name="标题 3"/>
          <p:cNvSpPr>
            <a:spLocks noGrp="1"/>
          </p:cNvSpPr>
          <p:nvPr>
            <p:ph type="title"/>
          </p:nvPr>
        </p:nvSpPr>
        <p:spPr/>
        <p:txBody>
          <a:bodyPr/>
          <a:lstStyle/>
          <a:p>
            <a:r>
              <a:rPr lang="zh-CN" altLang="en-US" dirty="0"/>
              <a:t>研究动机</a:t>
            </a:r>
            <a:r>
              <a:rPr lang="en-US" altLang="zh-CN" dirty="0"/>
              <a:t>——</a:t>
            </a:r>
            <a:r>
              <a:rPr lang="zh-CN" altLang="en-US" dirty="0"/>
              <a:t>面临挑战</a:t>
            </a:r>
            <a:endParaRPr lang="zh-CN" altLang="en-US" dirty="0"/>
          </a:p>
        </p:txBody>
      </p:sp>
      <p:sp>
        <p:nvSpPr>
          <p:cNvPr id="6" name="文本占位符 5"/>
          <p:cNvSpPr>
            <a:spLocks noGrp="1"/>
          </p:cNvSpPr>
          <p:nvPr>
            <p:ph type="body" idx="1"/>
          </p:nvPr>
        </p:nvSpPr>
        <p:spPr>
          <a:xfrm>
            <a:off x="687070" y="1882066"/>
            <a:ext cx="4267835" cy="2999179"/>
          </a:xfrm>
        </p:spPr>
        <p:txBody>
          <a:bodyPr/>
          <a:lstStyle/>
          <a:p>
            <a:pPr marL="457200" lvl="0" indent="-457200">
              <a:lnSpc>
                <a:spcPct val="100000"/>
              </a:lnSpc>
              <a:spcBef>
                <a:spcPts val="1000"/>
              </a:spcBef>
              <a:buAutoNum type="arabicPeriod"/>
            </a:pPr>
            <a:r>
              <a:rPr lang="zh-CN" altLang="en-US" sz="1800" dirty="0"/>
              <a:t>如何利用少量资源在线估计</a:t>
            </a:r>
            <a:r>
              <a:rPr lang="en-US" altLang="zh-CN" sz="1800" dirty="0"/>
              <a:t>WSS</a:t>
            </a:r>
            <a:r>
              <a:rPr lang="zh-CN" altLang="en-US" sz="1800" dirty="0"/>
              <a:t>和</a:t>
            </a:r>
            <a:r>
              <a:rPr lang="en-US" altLang="zh-CN" sz="1800" dirty="0"/>
              <a:t>IRR</a:t>
            </a:r>
            <a:r>
              <a:rPr lang="zh-CN" altLang="en-US" sz="1800" dirty="0"/>
              <a:t>，保证准确率的同时控制时间成本和空间成本。</a:t>
            </a:r>
            <a:endParaRPr lang="en-US" altLang="zh-CN" sz="1800" dirty="0"/>
          </a:p>
          <a:p>
            <a:pPr marL="457200" lvl="0" indent="-457200">
              <a:lnSpc>
                <a:spcPct val="100000"/>
              </a:lnSpc>
              <a:spcBef>
                <a:spcPts val="1000"/>
              </a:spcBef>
              <a:buAutoNum type="arabicPeriod"/>
            </a:pPr>
            <a:r>
              <a:rPr lang="zh-CN" altLang="en-US" sz="1800" dirty="0">
                <a:sym typeface="+mn-ea"/>
              </a:rPr>
              <a:t>如何在多线程等高并发情况下实现良好的可扩展性。</a:t>
            </a:r>
            <a:endParaRPr lang="en-US" altLang="zh-CN" sz="1800" dirty="0">
              <a:sym typeface="+mn-ea"/>
            </a:endParaRPr>
          </a:p>
        </p:txBody>
      </p:sp>
      <p:sp>
        <p:nvSpPr>
          <p:cNvPr id="35" name="等腰三角形 34"/>
          <p:cNvSpPr/>
          <p:nvPr/>
        </p:nvSpPr>
        <p:spPr>
          <a:xfrm>
            <a:off x="6069826" y="0"/>
            <a:ext cx="1325880" cy="1143000"/>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等腰三角形 35"/>
          <p:cNvSpPr/>
          <p:nvPr/>
        </p:nvSpPr>
        <p:spPr>
          <a:xfrm flipV="1">
            <a:off x="6069826" y="1143000"/>
            <a:ext cx="1325880" cy="1143000"/>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等腰三角形 36"/>
          <p:cNvSpPr/>
          <p:nvPr/>
        </p:nvSpPr>
        <p:spPr>
          <a:xfrm flipV="1">
            <a:off x="6732766" y="0"/>
            <a:ext cx="1325880" cy="1143000"/>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等腰三角形 37"/>
          <p:cNvSpPr/>
          <p:nvPr/>
        </p:nvSpPr>
        <p:spPr>
          <a:xfrm>
            <a:off x="6731745" y="1143000"/>
            <a:ext cx="1325880" cy="1143000"/>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ym typeface="+mn-ea"/>
            </a:endParaRPr>
          </a:p>
        </p:txBody>
      </p:sp>
      <p:sp>
        <p:nvSpPr>
          <p:cNvPr id="39" name="等腰三角形 38"/>
          <p:cNvSpPr/>
          <p:nvPr/>
        </p:nvSpPr>
        <p:spPr>
          <a:xfrm flipV="1">
            <a:off x="6732766" y="2286000"/>
            <a:ext cx="1325880" cy="1143000"/>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ym typeface="+mn-ea"/>
            </a:endParaRPr>
          </a:p>
        </p:txBody>
      </p:sp>
      <p:sp>
        <p:nvSpPr>
          <p:cNvPr id="40" name="等腰三角形 39"/>
          <p:cNvSpPr/>
          <p:nvPr/>
        </p:nvSpPr>
        <p:spPr>
          <a:xfrm>
            <a:off x="7394685" y="2286000"/>
            <a:ext cx="1325880" cy="1143000"/>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ym typeface="+mn-ea"/>
            </a:endParaRPr>
          </a:p>
        </p:txBody>
      </p:sp>
      <p:sp>
        <p:nvSpPr>
          <p:cNvPr id="41" name="等腰三角形 40"/>
          <p:cNvSpPr/>
          <p:nvPr/>
        </p:nvSpPr>
        <p:spPr>
          <a:xfrm flipV="1">
            <a:off x="8057625" y="2286000"/>
            <a:ext cx="1325880" cy="1143000"/>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ym typeface="+mn-ea"/>
            </a:endParaRPr>
          </a:p>
        </p:txBody>
      </p:sp>
      <p:sp>
        <p:nvSpPr>
          <p:cNvPr id="42" name="等腰三角形 41"/>
          <p:cNvSpPr/>
          <p:nvPr/>
        </p:nvSpPr>
        <p:spPr>
          <a:xfrm flipV="1">
            <a:off x="7394685" y="3429000"/>
            <a:ext cx="1325880" cy="1143000"/>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ym typeface="+mn-ea"/>
            </a:endParaRPr>
          </a:p>
        </p:txBody>
      </p:sp>
      <p:sp>
        <p:nvSpPr>
          <p:cNvPr id="43" name="等腰三角形 42"/>
          <p:cNvSpPr/>
          <p:nvPr/>
        </p:nvSpPr>
        <p:spPr>
          <a:xfrm>
            <a:off x="6731235" y="3429000"/>
            <a:ext cx="1325880" cy="1143000"/>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ym typeface="+mn-ea"/>
            </a:endParaRPr>
          </a:p>
        </p:txBody>
      </p:sp>
      <p:sp>
        <p:nvSpPr>
          <p:cNvPr id="44" name="等腰三角形 43"/>
          <p:cNvSpPr/>
          <p:nvPr/>
        </p:nvSpPr>
        <p:spPr>
          <a:xfrm flipV="1">
            <a:off x="6731235" y="4571999"/>
            <a:ext cx="1325880" cy="1143000"/>
          </a:xfrm>
          <a:prstGeom prs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ym typeface="+mn-ea"/>
            </a:endParaRPr>
          </a:p>
        </p:txBody>
      </p:sp>
      <p:sp>
        <p:nvSpPr>
          <p:cNvPr id="45" name="等腰三角形 44"/>
          <p:cNvSpPr/>
          <p:nvPr/>
        </p:nvSpPr>
        <p:spPr>
          <a:xfrm>
            <a:off x="6066764" y="4571999"/>
            <a:ext cx="1325880" cy="1143000"/>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ym typeface="+mn-ea"/>
            </a:endParaRPr>
          </a:p>
        </p:txBody>
      </p:sp>
      <p:sp>
        <p:nvSpPr>
          <p:cNvPr id="46" name="等腰三角形 45"/>
          <p:cNvSpPr/>
          <p:nvPr/>
        </p:nvSpPr>
        <p:spPr>
          <a:xfrm flipV="1">
            <a:off x="6069825" y="5714999"/>
            <a:ext cx="1325880" cy="1143001"/>
          </a:xfrm>
          <a:prstGeom prst="triangl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ym typeface="+mn-ea"/>
            </a:endParaRPr>
          </a:p>
        </p:txBody>
      </p:sp>
      <p:sp>
        <p:nvSpPr>
          <p:cNvPr id="47" name="等腰三角形 46"/>
          <p:cNvSpPr/>
          <p:nvPr/>
        </p:nvSpPr>
        <p:spPr>
          <a:xfrm>
            <a:off x="5405355" y="5714999"/>
            <a:ext cx="1325880" cy="1143001"/>
          </a:xfrm>
          <a:prstGeom prs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endParaRPr lang="zh-CN" altLang="en-US">
              <a:sym typeface="+mn-ea"/>
            </a:endParaRPr>
          </a:p>
        </p:txBody>
      </p:sp>
      <p:sp>
        <p:nvSpPr>
          <p:cNvPr id="51" name="等腰三角形 50"/>
          <p:cNvSpPr/>
          <p:nvPr/>
        </p:nvSpPr>
        <p:spPr>
          <a:xfrm rot="16200000" flipV="1">
            <a:off x="4905375" y="2867025"/>
            <a:ext cx="3863340" cy="1189990"/>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4"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ppt_x</p:attrName>
                                        </p:attrNameLst>
                                      </p:cBhvr>
                                      <p:tavLst>
                                        <p:tav tm="0">
                                          <p:val>
                                            <p:strVal val="#ppt_x"/>
                                          </p:val>
                                        </p:tav>
                                        <p:tav tm="100000">
                                          <p:val>
                                            <p:strVal val="#ppt_x"/>
                                          </p:val>
                                        </p:tav>
                                      </p:tavLst>
                                    </p:anim>
                                    <p:anim calcmode="lin" valueType="num">
                                      <p:cBhvr>
                                        <p:cTn id="8" dur="500" fill="hold"/>
                                        <p:tgtEl>
                                          <p:spTgt spid="35"/>
                                        </p:tgtEl>
                                        <p:attrNameLst>
                                          <p:attrName>ppt_y</p:attrName>
                                        </p:attrNameLst>
                                      </p:cBhvr>
                                      <p:tavLst>
                                        <p:tav tm="0">
                                          <p:val>
                                            <p:strVal val="#ppt_y+#ppt_h/2"/>
                                          </p:val>
                                        </p:tav>
                                        <p:tav tm="100000">
                                          <p:val>
                                            <p:strVal val="#ppt_y"/>
                                          </p:val>
                                        </p:tav>
                                      </p:tavLst>
                                    </p:anim>
                                    <p:anim calcmode="lin" valueType="num">
                                      <p:cBhvr>
                                        <p:cTn id="9" dur="500" fill="hold"/>
                                        <p:tgtEl>
                                          <p:spTgt spid="35"/>
                                        </p:tgtEl>
                                        <p:attrNameLst>
                                          <p:attrName>ppt_w</p:attrName>
                                        </p:attrNameLst>
                                      </p:cBhvr>
                                      <p:tavLst>
                                        <p:tav tm="0">
                                          <p:val>
                                            <p:strVal val="#ppt_w"/>
                                          </p:val>
                                        </p:tav>
                                        <p:tav tm="100000">
                                          <p:val>
                                            <p:strVal val="#ppt_w"/>
                                          </p:val>
                                        </p:tav>
                                      </p:tavLst>
                                    </p:anim>
                                    <p:anim calcmode="lin" valueType="num">
                                      <p:cBhvr>
                                        <p:cTn id="10" dur="500" fill="hold"/>
                                        <p:tgtEl>
                                          <p:spTgt spid="35"/>
                                        </p:tgtEl>
                                        <p:attrNameLst>
                                          <p:attrName>ppt_h</p:attrName>
                                        </p:attrNameLst>
                                      </p:cBhvr>
                                      <p:tavLst>
                                        <p:tav tm="0">
                                          <p:val>
                                            <p:fltVal val="0"/>
                                          </p:val>
                                        </p:tav>
                                        <p:tav tm="100000">
                                          <p:val>
                                            <p:strVal val="#ppt_h"/>
                                          </p:val>
                                        </p:tav>
                                      </p:tavLst>
                                    </p:anim>
                                  </p:childTnLst>
                                </p:cTn>
                              </p:par>
                              <p:par>
                                <p:cTn id="11" presetID="17" presetClass="entr" presetSubtype="1"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500" fill="hold"/>
                                        <p:tgtEl>
                                          <p:spTgt spid="36"/>
                                        </p:tgtEl>
                                        <p:attrNameLst>
                                          <p:attrName>ppt_x</p:attrName>
                                        </p:attrNameLst>
                                      </p:cBhvr>
                                      <p:tavLst>
                                        <p:tav tm="0">
                                          <p:val>
                                            <p:strVal val="#ppt_x"/>
                                          </p:val>
                                        </p:tav>
                                        <p:tav tm="100000">
                                          <p:val>
                                            <p:strVal val="#ppt_x"/>
                                          </p:val>
                                        </p:tav>
                                      </p:tavLst>
                                    </p:anim>
                                    <p:anim calcmode="lin" valueType="num">
                                      <p:cBhvr>
                                        <p:cTn id="14" dur="500" fill="hold"/>
                                        <p:tgtEl>
                                          <p:spTgt spid="36"/>
                                        </p:tgtEl>
                                        <p:attrNameLst>
                                          <p:attrName>ppt_y</p:attrName>
                                        </p:attrNameLst>
                                      </p:cBhvr>
                                      <p:tavLst>
                                        <p:tav tm="0">
                                          <p:val>
                                            <p:strVal val="#ppt_y-#ppt_h/2"/>
                                          </p:val>
                                        </p:tav>
                                        <p:tav tm="100000">
                                          <p:val>
                                            <p:strVal val="#ppt_y"/>
                                          </p:val>
                                        </p:tav>
                                      </p:tavLst>
                                    </p:anim>
                                    <p:anim calcmode="lin" valueType="num">
                                      <p:cBhvr>
                                        <p:cTn id="15" dur="500" fill="hold"/>
                                        <p:tgtEl>
                                          <p:spTgt spid="36"/>
                                        </p:tgtEl>
                                        <p:attrNameLst>
                                          <p:attrName>ppt_w</p:attrName>
                                        </p:attrNameLst>
                                      </p:cBhvr>
                                      <p:tavLst>
                                        <p:tav tm="0">
                                          <p:val>
                                            <p:strVal val="#ppt_w"/>
                                          </p:val>
                                        </p:tav>
                                        <p:tav tm="100000">
                                          <p:val>
                                            <p:strVal val="#ppt_w"/>
                                          </p:val>
                                        </p:tav>
                                      </p:tavLst>
                                    </p:anim>
                                    <p:anim calcmode="lin" valueType="num">
                                      <p:cBhvr>
                                        <p:cTn id="16" dur="500" fill="hold"/>
                                        <p:tgtEl>
                                          <p:spTgt spid="36"/>
                                        </p:tgtEl>
                                        <p:attrNameLst>
                                          <p:attrName>ppt_h</p:attrName>
                                        </p:attrNameLst>
                                      </p:cBhvr>
                                      <p:tavLst>
                                        <p:tav tm="0">
                                          <p:val>
                                            <p:fltVal val="0"/>
                                          </p:val>
                                        </p:tav>
                                        <p:tav tm="100000">
                                          <p:val>
                                            <p:strVal val="#ppt_h"/>
                                          </p:val>
                                        </p:tav>
                                      </p:tavLst>
                                    </p:anim>
                                  </p:childTnLst>
                                </p:cTn>
                              </p:par>
                              <p:par>
                                <p:cTn id="17" presetID="17" presetClass="entr" presetSubtype="1"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p:cTn id="19" dur="500" fill="hold"/>
                                        <p:tgtEl>
                                          <p:spTgt spid="37"/>
                                        </p:tgtEl>
                                        <p:attrNameLst>
                                          <p:attrName>ppt_x</p:attrName>
                                        </p:attrNameLst>
                                      </p:cBhvr>
                                      <p:tavLst>
                                        <p:tav tm="0">
                                          <p:val>
                                            <p:strVal val="#ppt_x"/>
                                          </p:val>
                                        </p:tav>
                                        <p:tav tm="100000">
                                          <p:val>
                                            <p:strVal val="#ppt_x"/>
                                          </p:val>
                                        </p:tav>
                                      </p:tavLst>
                                    </p:anim>
                                    <p:anim calcmode="lin" valueType="num">
                                      <p:cBhvr>
                                        <p:cTn id="20" dur="500" fill="hold"/>
                                        <p:tgtEl>
                                          <p:spTgt spid="37"/>
                                        </p:tgtEl>
                                        <p:attrNameLst>
                                          <p:attrName>ppt_y</p:attrName>
                                        </p:attrNameLst>
                                      </p:cBhvr>
                                      <p:tavLst>
                                        <p:tav tm="0">
                                          <p:val>
                                            <p:strVal val="#ppt_y-#ppt_h/2"/>
                                          </p:val>
                                        </p:tav>
                                        <p:tav tm="100000">
                                          <p:val>
                                            <p:strVal val="#ppt_y"/>
                                          </p:val>
                                        </p:tav>
                                      </p:tavLst>
                                    </p:anim>
                                    <p:anim calcmode="lin" valueType="num">
                                      <p:cBhvr>
                                        <p:cTn id="21" dur="500" fill="hold"/>
                                        <p:tgtEl>
                                          <p:spTgt spid="37"/>
                                        </p:tgtEl>
                                        <p:attrNameLst>
                                          <p:attrName>ppt_w</p:attrName>
                                        </p:attrNameLst>
                                      </p:cBhvr>
                                      <p:tavLst>
                                        <p:tav tm="0">
                                          <p:val>
                                            <p:strVal val="#ppt_w"/>
                                          </p:val>
                                        </p:tav>
                                        <p:tav tm="100000">
                                          <p:val>
                                            <p:strVal val="#ppt_w"/>
                                          </p:val>
                                        </p:tav>
                                      </p:tavLst>
                                    </p:anim>
                                    <p:anim calcmode="lin" valueType="num">
                                      <p:cBhvr>
                                        <p:cTn id="22" dur="500" fill="hold"/>
                                        <p:tgtEl>
                                          <p:spTgt spid="37"/>
                                        </p:tgtEl>
                                        <p:attrNameLst>
                                          <p:attrName>ppt_h</p:attrName>
                                        </p:attrNameLst>
                                      </p:cBhvr>
                                      <p:tavLst>
                                        <p:tav tm="0">
                                          <p:val>
                                            <p:fltVal val="0"/>
                                          </p:val>
                                        </p:tav>
                                        <p:tav tm="100000">
                                          <p:val>
                                            <p:strVal val="#ppt_h"/>
                                          </p:val>
                                        </p:tav>
                                      </p:tavLst>
                                    </p:anim>
                                  </p:childTnLst>
                                </p:cTn>
                              </p:par>
                              <p:par>
                                <p:cTn id="23" presetID="17" presetClass="entr" presetSubtype="4"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anim calcmode="lin" valueType="num">
                                      <p:cBhvr>
                                        <p:cTn id="25" dur="500" fill="hold"/>
                                        <p:tgtEl>
                                          <p:spTgt spid="38"/>
                                        </p:tgtEl>
                                        <p:attrNameLst>
                                          <p:attrName>ppt_x</p:attrName>
                                        </p:attrNameLst>
                                      </p:cBhvr>
                                      <p:tavLst>
                                        <p:tav tm="0">
                                          <p:val>
                                            <p:strVal val="#ppt_x"/>
                                          </p:val>
                                        </p:tav>
                                        <p:tav tm="100000">
                                          <p:val>
                                            <p:strVal val="#ppt_x"/>
                                          </p:val>
                                        </p:tav>
                                      </p:tavLst>
                                    </p:anim>
                                    <p:anim calcmode="lin" valueType="num">
                                      <p:cBhvr>
                                        <p:cTn id="26" dur="500" fill="hold"/>
                                        <p:tgtEl>
                                          <p:spTgt spid="38"/>
                                        </p:tgtEl>
                                        <p:attrNameLst>
                                          <p:attrName>ppt_y</p:attrName>
                                        </p:attrNameLst>
                                      </p:cBhvr>
                                      <p:tavLst>
                                        <p:tav tm="0">
                                          <p:val>
                                            <p:strVal val="#ppt_y+#ppt_h/2"/>
                                          </p:val>
                                        </p:tav>
                                        <p:tav tm="100000">
                                          <p:val>
                                            <p:strVal val="#ppt_y"/>
                                          </p:val>
                                        </p:tav>
                                      </p:tavLst>
                                    </p:anim>
                                    <p:anim calcmode="lin" valueType="num">
                                      <p:cBhvr>
                                        <p:cTn id="27" dur="500" fill="hold"/>
                                        <p:tgtEl>
                                          <p:spTgt spid="38"/>
                                        </p:tgtEl>
                                        <p:attrNameLst>
                                          <p:attrName>ppt_w</p:attrName>
                                        </p:attrNameLst>
                                      </p:cBhvr>
                                      <p:tavLst>
                                        <p:tav tm="0">
                                          <p:val>
                                            <p:strVal val="#ppt_w"/>
                                          </p:val>
                                        </p:tav>
                                        <p:tav tm="100000">
                                          <p:val>
                                            <p:strVal val="#ppt_w"/>
                                          </p:val>
                                        </p:tav>
                                      </p:tavLst>
                                    </p:anim>
                                    <p:anim calcmode="lin" valueType="num">
                                      <p:cBhvr>
                                        <p:cTn id="28" dur="500" fill="hold"/>
                                        <p:tgtEl>
                                          <p:spTgt spid="38"/>
                                        </p:tgtEl>
                                        <p:attrNameLst>
                                          <p:attrName>ppt_h</p:attrName>
                                        </p:attrNameLst>
                                      </p:cBhvr>
                                      <p:tavLst>
                                        <p:tav tm="0">
                                          <p:val>
                                            <p:fltVal val="0"/>
                                          </p:val>
                                        </p:tav>
                                        <p:tav tm="100000">
                                          <p:val>
                                            <p:strVal val="#ppt_h"/>
                                          </p:val>
                                        </p:tav>
                                      </p:tavLst>
                                    </p:anim>
                                  </p:childTnLst>
                                </p:cTn>
                              </p:par>
                              <p:par>
                                <p:cTn id="29" presetID="17" presetClass="entr" presetSubtype="1" fill="hold" grpId="0" nodeType="withEffect">
                                  <p:stCondLst>
                                    <p:cond delay="0"/>
                                  </p:stCondLst>
                                  <p:childTnLst>
                                    <p:set>
                                      <p:cBhvr>
                                        <p:cTn id="30" dur="1" fill="hold">
                                          <p:stCondLst>
                                            <p:cond delay="0"/>
                                          </p:stCondLst>
                                        </p:cTn>
                                        <p:tgtEl>
                                          <p:spTgt spid="39"/>
                                        </p:tgtEl>
                                        <p:attrNameLst>
                                          <p:attrName>style.visibility</p:attrName>
                                        </p:attrNameLst>
                                      </p:cBhvr>
                                      <p:to>
                                        <p:strVal val="visible"/>
                                      </p:to>
                                    </p:set>
                                    <p:anim calcmode="lin" valueType="num">
                                      <p:cBhvr>
                                        <p:cTn id="31" dur="500" fill="hold"/>
                                        <p:tgtEl>
                                          <p:spTgt spid="39"/>
                                        </p:tgtEl>
                                        <p:attrNameLst>
                                          <p:attrName>ppt_x</p:attrName>
                                        </p:attrNameLst>
                                      </p:cBhvr>
                                      <p:tavLst>
                                        <p:tav tm="0">
                                          <p:val>
                                            <p:strVal val="#ppt_x"/>
                                          </p:val>
                                        </p:tav>
                                        <p:tav tm="100000">
                                          <p:val>
                                            <p:strVal val="#ppt_x"/>
                                          </p:val>
                                        </p:tav>
                                      </p:tavLst>
                                    </p:anim>
                                    <p:anim calcmode="lin" valueType="num">
                                      <p:cBhvr>
                                        <p:cTn id="32" dur="500" fill="hold"/>
                                        <p:tgtEl>
                                          <p:spTgt spid="39"/>
                                        </p:tgtEl>
                                        <p:attrNameLst>
                                          <p:attrName>ppt_y</p:attrName>
                                        </p:attrNameLst>
                                      </p:cBhvr>
                                      <p:tavLst>
                                        <p:tav tm="0">
                                          <p:val>
                                            <p:strVal val="#ppt_y-#ppt_h/2"/>
                                          </p:val>
                                        </p:tav>
                                        <p:tav tm="100000">
                                          <p:val>
                                            <p:strVal val="#ppt_y"/>
                                          </p:val>
                                        </p:tav>
                                      </p:tavLst>
                                    </p:anim>
                                    <p:anim calcmode="lin" valueType="num">
                                      <p:cBhvr>
                                        <p:cTn id="33" dur="500" fill="hold"/>
                                        <p:tgtEl>
                                          <p:spTgt spid="39"/>
                                        </p:tgtEl>
                                        <p:attrNameLst>
                                          <p:attrName>ppt_w</p:attrName>
                                        </p:attrNameLst>
                                      </p:cBhvr>
                                      <p:tavLst>
                                        <p:tav tm="0">
                                          <p:val>
                                            <p:strVal val="#ppt_w"/>
                                          </p:val>
                                        </p:tav>
                                        <p:tav tm="100000">
                                          <p:val>
                                            <p:strVal val="#ppt_w"/>
                                          </p:val>
                                        </p:tav>
                                      </p:tavLst>
                                    </p:anim>
                                    <p:anim calcmode="lin" valueType="num">
                                      <p:cBhvr>
                                        <p:cTn id="34" dur="500" fill="hold"/>
                                        <p:tgtEl>
                                          <p:spTgt spid="39"/>
                                        </p:tgtEl>
                                        <p:attrNameLst>
                                          <p:attrName>ppt_h</p:attrName>
                                        </p:attrNameLst>
                                      </p:cBhvr>
                                      <p:tavLst>
                                        <p:tav tm="0">
                                          <p:val>
                                            <p:fltVal val="0"/>
                                          </p:val>
                                        </p:tav>
                                        <p:tav tm="100000">
                                          <p:val>
                                            <p:strVal val="#ppt_h"/>
                                          </p:val>
                                        </p:tav>
                                      </p:tavLst>
                                    </p:anim>
                                  </p:childTnLst>
                                </p:cTn>
                              </p:par>
                              <p:par>
                                <p:cTn id="35" presetID="17" presetClass="entr" presetSubtype="4"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anim calcmode="lin" valueType="num">
                                      <p:cBhvr>
                                        <p:cTn id="37" dur="500" fill="hold"/>
                                        <p:tgtEl>
                                          <p:spTgt spid="40"/>
                                        </p:tgtEl>
                                        <p:attrNameLst>
                                          <p:attrName>ppt_x</p:attrName>
                                        </p:attrNameLst>
                                      </p:cBhvr>
                                      <p:tavLst>
                                        <p:tav tm="0">
                                          <p:val>
                                            <p:strVal val="#ppt_x"/>
                                          </p:val>
                                        </p:tav>
                                        <p:tav tm="100000">
                                          <p:val>
                                            <p:strVal val="#ppt_x"/>
                                          </p:val>
                                        </p:tav>
                                      </p:tavLst>
                                    </p:anim>
                                    <p:anim calcmode="lin" valueType="num">
                                      <p:cBhvr>
                                        <p:cTn id="38" dur="500" fill="hold"/>
                                        <p:tgtEl>
                                          <p:spTgt spid="40"/>
                                        </p:tgtEl>
                                        <p:attrNameLst>
                                          <p:attrName>ppt_y</p:attrName>
                                        </p:attrNameLst>
                                      </p:cBhvr>
                                      <p:tavLst>
                                        <p:tav tm="0">
                                          <p:val>
                                            <p:strVal val="#ppt_y+#ppt_h/2"/>
                                          </p:val>
                                        </p:tav>
                                        <p:tav tm="100000">
                                          <p:val>
                                            <p:strVal val="#ppt_y"/>
                                          </p:val>
                                        </p:tav>
                                      </p:tavLst>
                                    </p:anim>
                                    <p:anim calcmode="lin" valueType="num">
                                      <p:cBhvr>
                                        <p:cTn id="39" dur="500" fill="hold"/>
                                        <p:tgtEl>
                                          <p:spTgt spid="40"/>
                                        </p:tgtEl>
                                        <p:attrNameLst>
                                          <p:attrName>ppt_w</p:attrName>
                                        </p:attrNameLst>
                                      </p:cBhvr>
                                      <p:tavLst>
                                        <p:tav tm="0">
                                          <p:val>
                                            <p:strVal val="#ppt_w"/>
                                          </p:val>
                                        </p:tav>
                                        <p:tav tm="100000">
                                          <p:val>
                                            <p:strVal val="#ppt_w"/>
                                          </p:val>
                                        </p:tav>
                                      </p:tavLst>
                                    </p:anim>
                                    <p:anim calcmode="lin" valueType="num">
                                      <p:cBhvr>
                                        <p:cTn id="40" dur="500" fill="hold"/>
                                        <p:tgtEl>
                                          <p:spTgt spid="40"/>
                                        </p:tgtEl>
                                        <p:attrNameLst>
                                          <p:attrName>ppt_h</p:attrName>
                                        </p:attrNameLst>
                                      </p:cBhvr>
                                      <p:tavLst>
                                        <p:tav tm="0">
                                          <p:val>
                                            <p:fltVal val="0"/>
                                          </p:val>
                                        </p:tav>
                                        <p:tav tm="100000">
                                          <p:val>
                                            <p:strVal val="#ppt_h"/>
                                          </p:val>
                                        </p:tav>
                                      </p:tavLst>
                                    </p:anim>
                                  </p:childTnLst>
                                </p:cTn>
                              </p:par>
                              <p:par>
                                <p:cTn id="41" presetID="17" presetClass="entr" presetSubtype="1"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anim calcmode="lin" valueType="num">
                                      <p:cBhvr>
                                        <p:cTn id="43" dur="500" fill="hold"/>
                                        <p:tgtEl>
                                          <p:spTgt spid="41"/>
                                        </p:tgtEl>
                                        <p:attrNameLst>
                                          <p:attrName>ppt_x</p:attrName>
                                        </p:attrNameLst>
                                      </p:cBhvr>
                                      <p:tavLst>
                                        <p:tav tm="0">
                                          <p:val>
                                            <p:strVal val="#ppt_x"/>
                                          </p:val>
                                        </p:tav>
                                        <p:tav tm="100000">
                                          <p:val>
                                            <p:strVal val="#ppt_x"/>
                                          </p:val>
                                        </p:tav>
                                      </p:tavLst>
                                    </p:anim>
                                    <p:anim calcmode="lin" valueType="num">
                                      <p:cBhvr>
                                        <p:cTn id="44" dur="500" fill="hold"/>
                                        <p:tgtEl>
                                          <p:spTgt spid="41"/>
                                        </p:tgtEl>
                                        <p:attrNameLst>
                                          <p:attrName>ppt_y</p:attrName>
                                        </p:attrNameLst>
                                      </p:cBhvr>
                                      <p:tavLst>
                                        <p:tav tm="0">
                                          <p:val>
                                            <p:strVal val="#ppt_y-#ppt_h/2"/>
                                          </p:val>
                                        </p:tav>
                                        <p:tav tm="100000">
                                          <p:val>
                                            <p:strVal val="#ppt_y"/>
                                          </p:val>
                                        </p:tav>
                                      </p:tavLst>
                                    </p:anim>
                                    <p:anim calcmode="lin" valueType="num">
                                      <p:cBhvr>
                                        <p:cTn id="45" dur="500" fill="hold"/>
                                        <p:tgtEl>
                                          <p:spTgt spid="41"/>
                                        </p:tgtEl>
                                        <p:attrNameLst>
                                          <p:attrName>ppt_w</p:attrName>
                                        </p:attrNameLst>
                                      </p:cBhvr>
                                      <p:tavLst>
                                        <p:tav tm="0">
                                          <p:val>
                                            <p:strVal val="#ppt_w"/>
                                          </p:val>
                                        </p:tav>
                                        <p:tav tm="100000">
                                          <p:val>
                                            <p:strVal val="#ppt_w"/>
                                          </p:val>
                                        </p:tav>
                                      </p:tavLst>
                                    </p:anim>
                                    <p:anim calcmode="lin" valueType="num">
                                      <p:cBhvr>
                                        <p:cTn id="46" dur="500" fill="hold"/>
                                        <p:tgtEl>
                                          <p:spTgt spid="41"/>
                                        </p:tgtEl>
                                        <p:attrNameLst>
                                          <p:attrName>ppt_h</p:attrName>
                                        </p:attrNameLst>
                                      </p:cBhvr>
                                      <p:tavLst>
                                        <p:tav tm="0">
                                          <p:val>
                                            <p:fltVal val="0"/>
                                          </p:val>
                                        </p:tav>
                                        <p:tav tm="100000">
                                          <p:val>
                                            <p:strVal val="#ppt_h"/>
                                          </p:val>
                                        </p:tav>
                                      </p:tavLst>
                                    </p:anim>
                                  </p:childTnLst>
                                </p:cTn>
                              </p:par>
                              <p:par>
                                <p:cTn id="47" presetID="17" presetClass="entr" presetSubtype="1" fill="hold" grpId="0" nodeType="withEffect">
                                  <p:stCondLst>
                                    <p:cond delay="0"/>
                                  </p:stCondLst>
                                  <p:childTnLst>
                                    <p:set>
                                      <p:cBhvr>
                                        <p:cTn id="48" dur="1" fill="hold">
                                          <p:stCondLst>
                                            <p:cond delay="0"/>
                                          </p:stCondLst>
                                        </p:cTn>
                                        <p:tgtEl>
                                          <p:spTgt spid="42"/>
                                        </p:tgtEl>
                                        <p:attrNameLst>
                                          <p:attrName>style.visibility</p:attrName>
                                        </p:attrNameLst>
                                      </p:cBhvr>
                                      <p:to>
                                        <p:strVal val="visible"/>
                                      </p:to>
                                    </p:set>
                                    <p:anim calcmode="lin" valueType="num">
                                      <p:cBhvr>
                                        <p:cTn id="49" dur="500" fill="hold"/>
                                        <p:tgtEl>
                                          <p:spTgt spid="42"/>
                                        </p:tgtEl>
                                        <p:attrNameLst>
                                          <p:attrName>ppt_x</p:attrName>
                                        </p:attrNameLst>
                                      </p:cBhvr>
                                      <p:tavLst>
                                        <p:tav tm="0">
                                          <p:val>
                                            <p:strVal val="#ppt_x"/>
                                          </p:val>
                                        </p:tav>
                                        <p:tav tm="100000">
                                          <p:val>
                                            <p:strVal val="#ppt_x"/>
                                          </p:val>
                                        </p:tav>
                                      </p:tavLst>
                                    </p:anim>
                                    <p:anim calcmode="lin" valueType="num">
                                      <p:cBhvr>
                                        <p:cTn id="50" dur="500" fill="hold"/>
                                        <p:tgtEl>
                                          <p:spTgt spid="42"/>
                                        </p:tgtEl>
                                        <p:attrNameLst>
                                          <p:attrName>ppt_y</p:attrName>
                                        </p:attrNameLst>
                                      </p:cBhvr>
                                      <p:tavLst>
                                        <p:tav tm="0">
                                          <p:val>
                                            <p:strVal val="#ppt_y-#ppt_h/2"/>
                                          </p:val>
                                        </p:tav>
                                        <p:tav tm="100000">
                                          <p:val>
                                            <p:strVal val="#ppt_y"/>
                                          </p:val>
                                        </p:tav>
                                      </p:tavLst>
                                    </p:anim>
                                    <p:anim calcmode="lin" valueType="num">
                                      <p:cBhvr>
                                        <p:cTn id="51" dur="500" fill="hold"/>
                                        <p:tgtEl>
                                          <p:spTgt spid="42"/>
                                        </p:tgtEl>
                                        <p:attrNameLst>
                                          <p:attrName>ppt_w</p:attrName>
                                        </p:attrNameLst>
                                      </p:cBhvr>
                                      <p:tavLst>
                                        <p:tav tm="0">
                                          <p:val>
                                            <p:strVal val="#ppt_w"/>
                                          </p:val>
                                        </p:tav>
                                        <p:tav tm="100000">
                                          <p:val>
                                            <p:strVal val="#ppt_w"/>
                                          </p:val>
                                        </p:tav>
                                      </p:tavLst>
                                    </p:anim>
                                    <p:anim calcmode="lin" valueType="num">
                                      <p:cBhvr>
                                        <p:cTn id="52" dur="500" fill="hold"/>
                                        <p:tgtEl>
                                          <p:spTgt spid="42"/>
                                        </p:tgtEl>
                                        <p:attrNameLst>
                                          <p:attrName>ppt_h</p:attrName>
                                        </p:attrNameLst>
                                      </p:cBhvr>
                                      <p:tavLst>
                                        <p:tav tm="0">
                                          <p:val>
                                            <p:fltVal val="0"/>
                                          </p:val>
                                        </p:tav>
                                        <p:tav tm="100000">
                                          <p:val>
                                            <p:strVal val="#ppt_h"/>
                                          </p:val>
                                        </p:tav>
                                      </p:tavLst>
                                    </p:anim>
                                  </p:childTnLst>
                                </p:cTn>
                              </p:par>
                              <p:par>
                                <p:cTn id="53" presetID="17" presetClass="entr" presetSubtype="4" fill="hold" grpId="0" nodeType="withEffect">
                                  <p:stCondLst>
                                    <p:cond delay="0"/>
                                  </p:stCondLst>
                                  <p:childTnLst>
                                    <p:set>
                                      <p:cBhvr>
                                        <p:cTn id="54" dur="1" fill="hold">
                                          <p:stCondLst>
                                            <p:cond delay="0"/>
                                          </p:stCondLst>
                                        </p:cTn>
                                        <p:tgtEl>
                                          <p:spTgt spid="43"/>
                                        </p:tgtEl>
                                        <p:attrNameLst>
                                          <p:attrName>style.visibility</p:attrName>
                                        </p:attrNameLst>
                                      </p:cBhvr>
                                      <p:to>
                                        <p:strVal val="visible"/>
                                      </p:to>
                                    </p:set>
                                    <p:anim calcmode="lin" valueType="num">
                                      <p:cBhvr>
                                        <p:cTn id="55" dur="500" fill="hold"/>
                                        <p:tgtEl>
                                          <p:spTgt spid="43"/>
                                        </p:tgtEl>
                                        <p:attrNameLst>
                                          <p:attrName>ppt_x</p:attrName>
                                        </p:attrNameLst>
                                      </p:cBhvr>
                                      <p:tavLst>
                                        <p:tav tm="0">
                                          <p:val>
                                            <p:strVal val="#ppt_x"/>
                                          </p:val>
                                        </p:tav>
                                        <p:tav tm="100000">
                                          <p:val>
                                            <p:strVal val="#ppt_x"/>
                                          </p:val>
                                        </p:tav>
                                      </p:tavLst>
                                    </p:anim>
                                    <p:anim calcmode="lin" valueType="num">
                                      <p:cBhvr>
                                        <p:cTn id="56" dur="500" fill="hold"/>
                                        <p:tgtEl>
                                          <p:spTgt spid="43"/>
                                        </p:tgtEl>
                                        <p:attrNameLst>
                                          <p:attrName>ppt_y</p:attrName>
                                        </p:attrNameLst>
                                      </p:cBhvr>
                                      <p:tavLst>
                                        <p:tav tm="0">
                                          <p:val>
                                            <p:strVal val="#ppt_y+#ppt_h/2"/>
                                          </p:val>
                                        </p:tav>
                                        <p:tav tm="100000">
                                          <p:val>
                                            <p:strVal val="#ppt_y"/>
                                          </p:val>
                                        </p:tav>
                                      </p:tavLst>
                                    </p:anim>
                                    <p:anim calcmode="lin" valueType="num">
                                      <p:cBhvr>
                                        <p:cTn id="57" dur="500" fill="hold"/>
                                        <p:tgtEl>
                                          <p:spTgt spid="43"/>
                                        </p:tgtEl>
                                        <p:attrNameLst>
                                          <p:attrName>ppt_w</p:attrName>
                                        </p:attrNameLst>
                                      </p:cBhvr>
                                      <p:tavLst>
                                        <p:tav tm="0">
                                          <p:val>
                                            <p:strVal val="#ppt_w"/>
                                          </p:val>
                                        </p:tav>
                                        <p:tav tm="100000">
                                          <p:val>
                                            <p:strVal val="#ppt_w"/>
                                          </p:val>
                                        </p:tav>
                                      </p:tavLst>
                                    </p:anim>
                                    <p:anim calcmode="lin" valueType="num">
                                      <p:cBhvr>
                                        <p:cTn id="58" dur="500" fill="hold"/>
                                        <p:tgtEl>
                                          <p:spTgt spid="43"/>
                                        </p:tgtEl>
                                        <p:attrNameLst>
                                          <p:attrName>ppt_h</p:attrName>
                                        </p:attrNameLst>
                                      </p:cBhvr>
                                      <p:tavLst>
                                        <p:tav tm="0">
                                          <p:val>
                                            <p:fltVal val="0"/>
                                          </p:val>
                                        </p:tav>
                                        <p:tav tm="100000">
                                          <p:val>
                                            <p:strVal val="#ppt_h"/>
                                          </p:val>
                                        </p:tav>
                                      </p:tavLst>
                                    </p:anim>
                                  </p:childTnLst>
                                </p:cTn>
                              </p:par>
                              <p:par>
                                <p:cTn id="59" presetID="17" presetClass="entr" presetSubtype="1" fill="hold" grpId="0" nodeType="withEffect">
                                  <p:stCondLst>
                                    <p:cond delay="0"/>
                                  </p:stCondLst>
                                  <p:childTnLst>
                                    <p:set>
                                      <p:cBhvr>
                                        <p:cTn id="60" dur="1" fill="hold">
                                          <p:stCondLst>
                                            <p:cond delay="0"/>
                                          </p:stCondLst>
                                        </p:cTn>
                                        <p:tgtEl>
                                          <p:spTgt spid="44"/>
                                        </p:tgtEl>
                                        <p:attrNameLst>
                                          <p:attrName>style.visibility</p:attrName>
                                        </p:attrNameLst>
                                      </p:cBhvr>
                                      <p:to>
                                        <p:strVal val="visible"/>
                                      </p:to>
                                    </p:set>
                                    <p:anim calcmode="lin" valueType="num">
                                      <p:cBhvr>
                                        <p:cTn id="61" dur="500" fill="hold"/>
                                        <p:tgtEl>
                                          <p:spTgt spid="44"/>
                                        </p:tgtEl>
                                        <p:attrNameLst>
                                          <p:attrName>ppt_x</p:attrName>
                                        </p:attrNameLst>
                                      </p:cBhvr>
                                      <p:tavLst>
                                        <p:tav tm="0">
                                          <p:val>
                                            <p:strVal val="#ppt_x"/>
                                          </p:val>
                                        </p:tav>
                                        <p:tav tm="100000">
                                          <p:val>
                                            <p:strVal val="#ppt_x"/>
                                          </p:val>
                                        </p:tav>
                                      </p:tavLst>
                                    </p:anim>
                                    <p:anim calcmode="lin" valueType="num">
                                      <p:cBhvr>
                                        <p:cTn id="62" dur="500" fill="hold"/>
                                        <p:tgtEl>
                                          <p:spTgt spid="44"/>
                                        </p:tgtEl>
                                        <p:attrNameLst>
                                          <p:attrName>ppt_y</p:attrName>
                                        </p:attrNameLst>
                                      </p:cBhvr>
                                      <p:tavLst>
                                        <p:tav tm="0">
                                          <p:val>
                                            <p:strVal val="#ppt_y-#ppt_h/2"/>
                                          </p:val>
                                        </p:tav>
                                        <p:tav tm="100000">
                                          <p:val>
                                            <p:strVal val="#ppt_y"/>
                                          </p:val>
                                        </p:tav>
                                      </p:tavLst>
                                    </p:anim>
                                    <p:anim calcmode="lin" valueType="num">
                                      <p:cBhvr>
                                        <p:cTn id="63" dur="500" fill="hold"/>
                                        <p:tgtEl>
                                          <p:spTgt spid="44"/>
                                        </p:tgtEl>
                                        <p:attrNameLst>
                                          <p:attrName>ppt_w</p:attrName>
                                        </p:attrNameLst>
                                      </p:cBhvr>
                                      <p:tavLst>
                                        <p:tav tm="0">
                                          <p:val>
                                            <p:strVal val="#ppt_w"/>
                                          </p:val>
                                        </p:tav>
                                        <p:tav tm="100000">
                                          <p:val>
                                            <p:strVal val="#ppt_w"/>
                                          </p:val>
                                        </p:tav>
                                      </p:tavLst>
                                    </p:anim>
                                    <p:anim calcmode="lin" valueType="num">
                                      <p:cBhvr>
                                        <p:cTn id="64" dur="500" fill="hold"/>
                                        <p:tgtEl>
                                          <p:spTgt spid="44"/>
                                        </p:tgtEl>
                                        <p:attrNameLst>
                                          <p:attrName>ppt_h</p:attrName>
                                        </p:attrNameLst>
                                      </p:cBhvr>
                                      <p:tavLst>
                                        <p:tav tm="0">
                                          <p:val>
                                            <p:fltVal val="0"/>
                                          </p:val>
                                        </p:tav>
                                        <p:tav tm="100000">
                                          <p:val>
                                            <p:strVal val="#ppt_h"/>
                                          </p:val>
                                        </p:tav>
                                      </p:tavLst>
                                    </p:anim>
                                  </p:childTnLst>
                                </p:cTn>
                              </p:par>
                              <p:par>
                                <p:cTn id="65" presetID="17" presetClass="entr" presetSubtype="4" fill="hold" grpId="0" nodeType="withEffect">
                                  <p:stCondLst>
                                    <p:cond delay="0"/>
                                  </p:stCondLst>
                                  <p:childTnLst>
                                    <p:set>
                                      <p:cBhvr>
                                        <p:cTn id="66" dur="1" fill="hold">
                                          <p:stCondLst>
                                            <p:cond delay="0"/>
                                          </p:stCondLst>
                                        </p:cTn>
                                        <p:tgtEl>
                                          <p:spTgt spid="45"/>
                                        </p:tgtEl>
                                        <p:attrNameLst>
                                          <p:attrName>style.visibility</p:attrName>
                                        </p:attrNameLst>
                                      </p:cBhvr>
                                      <p:to>
                                        <p:strVal val="visible"/>
                                      </p:to>
                                    </p:set>
                                    <p:anim calcmode="lin" valueType="num">
                                      <p:cBhvr>
                                        <p:cTn id="67" dur="500" fill="hold"/>
                                        <p:tgtEl>
                                          <p:spTgt spid="45"/>
                                        </p:tgtEl>
                                        <p:attrNameLst>
                                          <p:attrName>ppt_x</p:attrName>
                                        </p:attrNameLst>
                                      </p:cBhvr>
                                      <p:tavLst>
                                        <p:tav tm="0">
                                          <p:val>
                                            <p:strVal val="#ppt_x"/>
                                          </p:val>
                                        </p:tav>
                                        <p:tav tm="100000">
                                          <p:val>
                                            <p:strVal val="#ppt_x"/>
                                          </p:val>
                                        </p:tav>
                                      </p:tavLst>
                                    </p:anim>
                                    <p:anim calcmode="lin" valueType="num">
                                      <p:cBhvr>
                                        <p:cTn id="68" dur="500" fill="hold"/>
                                        <p:tgtEl>
                                          <p:spTgt spid="45"/>
                                        </p:tgtEl>
                                        <p:attrNameLst>
                                          <p:attrName>ppt_y</p:attrName>
                                        </p:attrNameLst>
                                      </p:cBhvr>
                                      <p:tavLst>
                                        <p:tav tm="0">
                                          <p:val>
                                            <p:strVal val="#ppt_y+#ppt_h/2"/>
                                          </p:val>
                                        </p:tav>
                                        <p:tav tm="100000">
                                          <p:val>
                                            <p:strVal val="#ppt_y"/>
                                          </p:val>
                                        </p:tav>
                                      </p:tavLst>
                                    </p:anim>
                                    <p:anim calcmode="lin" valueType="num">
                                      <p:cBhvr>
                                        <p:cTn id="69" dur="500" fill="hold"/>
                                        <p:tgtEl>
                                          <p:spTgt spid="45"/>
                                        </p:tgtEl>
                                        <p:attrNameLst>
                                          <p:attrName>ppt_w</p:attrName>
                                        </p:attrNameLst>
                                      </p:cBhvr>
                                      <p:tavLst>
                                        <p:tav tm="0">
                                          <p:val>
                                            <p:strVal val="#ppt_w"/>
                                          </p:val>
                                        </p:tav>
                                        <p:tav tm="100000">
                                          <p:val>
                                            <p:strVal val="#ppt_w"/>
                                          </p:val>
                                        </p:tav>
                                      </p:tavLst>
                                    </p:anim>
                                    <p:anim calcmode="lin" valueType="num">
                                      <p:cBhvr>
                                        <p:cTn id="70" dur="500" fill="hold"/>
                                        <p:tgtEl>
                                          <p:spTgt spid="45"/>
                                        </p:tgtEl>
                                        <p:attrNameLst>
                                          <p:attrName>ppt_h</p:attrName>
                                        </p:attrNameLst>
                                      </p:cBhvr>
                                      <p:tavLst>
                                        <p:tav tm="0">
                                          <p:val>
                                            <p:fltVal val="0"/>
                                          </p:val>
                                        </p:tav>
                                        <p:tav tm="100000">
                                          <p:val>
                                            <p:strVal val="#ppt_h"/>
                                          </p:val>
                                        </p:tav>
                                      </p:tavLst>
                                    </p:anim>
                                  </p:childTnLst>
                                </p:cTn>
                              </p:par>
                              <p:par>
                                <p:cTn id="71" presetID="17" presetClass="entr" presetSubtype="1" fill="hold" grpId="0" nodeType="withEffect">
                                  <p:stCondLst>
                                    <p:cond delay="0"/>
                                  </p:stCondLst>
                                  <p:childTnLst>
                                    <p:set>
                                      <p:cBhvr>
                                        <p:cTn id="72" dur="1" fill="hold">
                                          <p:stCondLst>
                                            <p:cond delay="0"/>
                                          </p:stCondLst>
                                        </p:cTn>
                                        <p:tgtEl>
                                          <p:spTgt spid="46"/>
                                        </p:tgtEl>
                                        <p:attrNameLst>
                                          <p:attrName>style.visibility</p:attrName>
                                        </p:attrNameLst>
                                      </p:cBhvr>
                                      <p:to>
                                        <p:strVal val="visible"/>
                                      </p:to>
                                    </p:set>
                                    <p:anim calcmode="lin" valueType="num">
                                      <p:cBhvr>
                                        <p:cTn id="73" dur="500" fill="hold"/>
                                        <p:tgtEl>
                                          <p:spTgt spid="46"/>
                                        </p:tgtEl>
                                        <p:attrNameLst>
                                          <p:attrName>ppt_x</p:attrName>
                                        </p:attrNameLst>
                                      </p:cBhvr>
                                      <p:tavLst>
                                        <p:tav tm="0">
                                          <p:val>
                                            <p:strVal val="#ppt_x"/>
                                          </p:val>
                                        </p:tav>
                                        <p:tav tm="100000">
                                          <p:val>
                                            <p:strVal val="#ppt_x"/>
                                          </p:val>
                                        </p:tav>
                                      </p:tavLst>
                                    </p:anim>
                                    <p:anim calcmode="lin" valueType="num">
                                      <p:cBhvr>
                                        <p:cTn id="74" dur="500" fill="hold"/>
                                        <p:tgtEl>
                                          <p:spTgt spid="46"/>
                                        </p:tgtEl>
                                        <p:attrNameLst>
                                          <p:attrName>ppt_y</p:attrName>
                                        </p:attrNameLst>
                                      </p:cBhvr>
                                      <p:tavLst>
                                        <p:tav tm="0">
                                          <p:val>
                                            <p:strVal val="#ppt_y-#ppt_h/2"/>
                                          </p:val>
                                        </p:tav>
                                        <p:tav tm="100000">
                                          <p:val>
                                            <p:strVal val="#ppt_y"/>
                                          </p:val>
                                        </p:tav>
                                      </p:tavLst>
                                    </p:anim>
                                    <p:anim calcmode="lin" valueType="num">
                                      <p:cBhvr>
                                        <p:cTn id="75" dur="500" fill="hold"/>
                                        <p:tgtEl>
                                          <p:spTgt spid="46"/>
                                        </p:tgtEl>
                                        <p:attrNameLst>
                                          <p:attrName>ppt_w</p:attrName>
                                        </p:attrNameLst>
                                      </p:cBhvr>
                                      <p:tavLst>
                                        <p:tav tm="0">
                                          <p:val>
                                            <p:strVal val="#ppt_w"/>
                                          </p:val>
                                        </p:tav>
                                        <p:tav tm="100000">
                                          <p:val>
                                            <p:strVal val="#ppt_w"/>
                                          </p:val>
                                        </p:tav>
                                      </p:tavLst>
                                    </p:anim>
                                    <p:anim calcmode="lin" valueType="num">
                                      <p:cBhvr>
                                        <p:cTn id="76" dur="500" fill="hold"/>
                                        <p:tgtEl>
                                          <p:spTgt spid="46"/>
                                        </p:tgtEl>
                                        <p:attrNameLst>
                                          <p:attrName>ppt_h</p:attrName>
                                        </p:attrNameLst>
                                      </p:cBhvr>
                                      <p:tavLst>
                                        <p:tav tm="0">
                                          <p:val>
                                            <p:fltVal val="0"/>
                                          </p:val>
                                        </p:tav>
                                        <p:tav tm="100000">
                                          <p:val>
                                            <p:strVal val="#ppt_h"/>
                                          </p:val>
                                        </p:tav>
                                      </p:tavLst>
                                    </p:anim>
                                  </p:childTnLst>
                                </p:cTn>
                              </p:par>
                              <p:par>
                                <p:cTn id="77" presetID="17" presetClass="entr" presetSubtype="4" fill="hold" grpId="0" nodeType="withEffect">
                                  <p:stCondLst>
                                    <p:cond delay="0"/>
                                  </p:stCondLst>
                                  <p:childTnLst>
                                    <p:set>
                                      <p:cBhvr>
                                        <p:cTn id="78" dur="1" fill="hold">
                                          <p:stCondLst>
                                            <p:cond delay="0"/>
                                          </p:stCondLst>
                                        </p:cTn>
                                        <p:tgtEl>
                                          <p:spTgt spid="47"/>
                                        </p:tgtEl>
                                        <p:attrNameLst>
                                          <p:attrName>style.visibility</p:attrName>
                                        </p:attrNameLst>
                                      </p:cBhvr>
                                      <p:to>
                                        <p:strVal val="visible"/>
                                      </p:to>
                                    </p:set>
                                    <p:anim calcmode="lin" valueType="num">
                                      <p:cBhvr>
                                        <p:cTn id="79" dur="500" fill="hold"/>
                                        <p:tgtEl>
                                          <p:spTgt spid="47"/>
                                        </p:tgtEl>
                                        <p:attrNameLst>
                                          <p:attrName>ppt_x</p:attrName>
                                        </p:attrNameLst>
                                      </p:cBhvr>
                                      <p:tavLst>
                                        <p:tav tm="0">
                                          <p:val>
                                            <p:strVal val="#ppt_x"/>
                                          </p:val>
                                        </p:tav>
                                        <p:tav tm="100000">
                                          <p:val>
                                            <p:strVal val="#ppt_x"/>
                                          </p:val>
                                        </p:tav>
                                      </p:tavLst>
                                    </p:anim>
                                    <p:anim calcmode="lin" valueType="num">
                                      <p:cBhvr>
                                        <p:cTn id="80" dur="500" fill="hold"/>
                                        <p:tgtEl>
                                          <p:spTgt spid="47"/>
                                        </p:tgtEl>
                                        <p:attrNameLst>
                                          <p:attrName>ppt_y</p:attrName>
                                        </p:attrNameLst>
                                      </p:cBhvr>
                                      <p:tavLst>
                                        <p:tav tm="0">
                                          <p:val>
                                            <p:strVal val="#ppt_y+#ppt_h/2"/>
                                          </p:val>
                                        </p:tav>
                                        <p:tav tm="100000">
                                          <p:val>
                                            <p:strVal val="#ppt_y"/>
                                          </p:val>
                                        </p:tav>
                                      </p:tavLst>
                                    </p:anim>
                                    <p:anim calcmode="lin" valueType="num">
                                      <p:cBhvr>
                                        <p:cTn id="81" dur="500" fill="hold"/>
                                        <p:tgtEl>
                                          <p:spTgt spid="47"/>
                                        </p:tgtEl>
                                        <p:attrNameLst>
                                          <p:attrName>ppt_w</p:attrName>
                                        </p:attrNameLst>
                                      </p:cBhvr>
                                      <p:tavLst>
                                        <p:tav tm="0">
                                          <p:val>
                                            <p:strVal val="#ppt_w"/>
                                          </p:val>
                                        </p:tav>
                                        <p:tav tm="100000">
                                          <p:val>
                                            <p:strVal val="#ppt_w"/>
                                          </p:val>
                                        </p:tav>
                                      </p:tavLst>
                                    </p:anim>
                                    <p:anim calcmode="lin" valueType="num">
                                      <p:cBhvr>
                                        <p:cTn id="82" dur="500" fill="hold"/>
                                        <p:tgtEl>
                                          <p:spTgt spid="47"/>
                                        </p:tgtEl>
                                        <p:attrNameLst>
                                          <p:attrName>ppt_h</p:attrName>
                                        </p:attrNameLst>
                                      </p:cBhvr>
                                      <p:tavLst>
                                        <p:tav tm="0">
                                          <p:val>
                                            <p:fltVal val="0"/>
                                          </p:val>
                                        </p:tav>
                                        <p:tav tm="100000">
                                          <p:val>
                                            <p:strVal val="#ppt_h"/>
                                          </p:val>
                                        </p:tav>
                                      </p:tavLst>
                                    </p:anim>
                                  </p:childTnLst>
                                </p:cTn>
                              </p:par>
                            </p:childTnLst>
                          </p:cTn>
                        </p:par>
                        <p:par>
                          <p:cTn id="83" fill="hold">
                            <p:stCondLst>
                              <p:cond delay="500"/>
                            </p:stCondLst>
                            <p:childTnLst>
                              <p:par>
                                <p:cTn id="84" presetID="10" presetClass="entr" presetSubtype="0" fill="hold" nodeType="afterEffect">
                                  <p:stCondLst>
                                    <p:cond delay="0"/>
                                  </p:stCondLst>
                                  <p:childTnLst>
                                    <p:set>
                                      <p:cBhvr>
                                        <p:cTn id="85" dur="1" fill="hold">
                                          <p:stCondLst>
                                            <p:cond delay="0"/>
                                          </p:stCondLst>
                                        </p:cTn>
                                        <p:tgtEl>
                                          <p:spTgt spid="49"/>
                                        </p:tgtEl>
                                        <p:attrNameLst>
                                          <p:attrName>style.visibility</p:attrName>
                                        </p:attrNameLst>
                                      </p:cBhvr>
                                      <p:to>
                                        <p:strVal val="visible"/>
                                      </p:to>
                                    </p:set>
                                    <p:animEffect transition="in" filter="fade">
                                      <p:cBhvr>
                                        <p:cTn id="86" dur="500"/>
                                        <p:tgtEl>
                                          <p:spTgt spid="49"/>
                                        </p:tgtEl>
                                      </p:cBhvr>
                                    </p:animEffect>
                                  </p:childTnLst>
                                </p:cTn>
                              </p:par>
                              <p:par>
                                <p:cTn id="87" presetID="17" presetClass="entr" presetSubtype="1" fill="hold" grpId="0" nodeType="withEffect">
                                  <p:stCondLst>
                                    <p:cond delay="0"/>
                                  </p:stCondLst>
                                  <p:childTnLst>
                                    <p:set>
                                      <p:cBhvr>
                                        <p:cTn id="88" dur="1" fill="hold">
                                          <p:stCondLst>
                                            <p:cond delay="0"/>
                                          </p:stCondLst>
                                        </p:cTn>
                                        <p:tgtEl>
                                          <p:spTgt spid="51"/>
                                        </p:tgtEl>
                                        <p:attrNameLst>
                                          <p:attrName>style.visibility</p:attrName>
                                        </p:attrNameLst>
                                      </p:cBhvr>
                                      <p:to>
                                        <p:strVal val="visible"/>
                                      </p:to>
                                    </p:set>
                                    <p:anim calcmode="lin" valueType="num">
                                      <p:cBhvr>
                                        <p:cTn id="89" dur="500" fill="hold"/>
                                        <p:tgtEl>
                                          <p:spTgt spid="51"/>
                                        </p:tgtEl>
                                        <p:attrNameLst>
                                          <p:attrName>ppt_x</p:attrName>
                                        </p:attrNameLst>
                                      </p:cBhvr>
                                      <p:tavLst>
                                        <p:tav tm="0">
                                          <p:val>
                                            <p:strVal val="#ppt_x"/>
                                          </p:val>
                                        </p:tav>
                                        <p:tav tm="100000">
                                          <p:val>
                                            <p:strVal val="#ppt_x"/>
                                          </p:val>
                                        </p:tav>
                                      </p:tavLst>
                                    </p:anim>
                                    <p:anim calcmode="lin" valueType="num">
                                      <p:cBhvr>
                                        <p:cTn id="90" dur="500" fill="hold"/>
                                        <p:tgtEl>
                                          <p:spTgt spid="51"/>
                                        </p:tgtEl>
                                        <p:attrNameLst>
                                          <p:attrName>ppt_y</p:attrName>
                                        </p:attrNameLst>
                                      </p:cBhvr>
                                      <p:tavLst>
                                        <p:tav tm="0">
                                          <p:val>
                                            <p:strVal val="#ppt_y-#ppt_h/2"/>
                                          </p:val>
                                        </p:tav>
                                        <p:tav tm="100000">
                                          <p:val>
                                            <p:strVal val="#ppt_y"/>
                                          </p:val>
                                        </p:tav>
                                      </p:tavLst>
                                    </p:anim>
                                    <p:anim calcmode="lin" valueType="num">
                                      <p:cBhvr>
                                        <p:cTn id="91" dur="500" fill="hold"/>
                                        <p:tgtEl>
                                          <p:spTgt spid="51"/>
                                        </p:tgtEl>
                                        <p:attrNameLst>
                                          <p:attrName>ppt_w</p:attrName>
                                        </p:attrNameLst>
                                      </p:cBhvr>
                                      <p:tavLst>
                                        <p:tav tm="0">
                                          <p:val>
                                            <p:strVal val="#ppt_w"/>
                                          </p:val>
                                        </p:tav>
                                        <p:tav tm="100000">
                                          <p:val>
                                            <p:strVal val="#ppt_w"/>
                                          </p:val>
                                        </p:tav>
                                      </p:tavLst>
                                    </p:anim>
                                    <p:anim calcmode="lin" valueType="num">
                                      <p:cBhvr>
                                        <p:cTn id="92" dur="500" fill="hold"/>
                                        <p:tgtEl>
                                          <p:spTgt spid="5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bldLvl="0" animBg="1"/>
      <p:bldP spid="36" grpId="0" bldLvl="0" animBg="1"/>
      <p:bldP spid="37" grpId="0" bldLvl="0" animBg="1"/>
      <p:bldP spid="38" grpId="0" bldLvl="0" animBg="1"/>
      <p:bldP spid="39" grpId="0" bldLvl="0" animBg="1"/>
      <p:bldP spid="40" grpId="0" bldLvl="0" animBg="1"/>
      <p:bldP spid="41" grpId="0" bldLvl="0" animBg="1"/>
      <p:bldP spid="42" grpId="0" bldLvl="0" animBg="1"/>
      <p:bldP spid="43" grpId="0" bldLvl="0" animBg="1"/>
      <p:bldP spid="44" grpId="0" bldLvl="0" animBg="1"/>
      <p:bldP spid="45" grpId="0" bldLvl="0" animBg="1"/>
      <p:bldP spid="46" grpId="0" bldLvl="0" animBg="1"/>
      <p:bldP spid="47" grpId="0" bldLvl="0" animBg="1"/>
      <p:bldP spid="51"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解决方案</a:t>
            </a:r>
            <a:endParaRPr lang="zh-CN" altLang="en-US" b="0" dirty="0"/>
          </a:p>
        </p:txBody>
      </p:sp>
      <p:sp>
        <p:nvSpPr>
          <p:cNvPr id="5" name="文本框 4"/>
          <p:cNvSpPr txBox="1"/>
          <p:nvPr/>
        </p:nvSpPr>
        <p:spPr>
          <a:xfrm>
            <a:off x="7695538" y="3115955"/>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1">
                    <a:lumMod val="75000"/>
                  </a:schemeClr>
                </a:solidFill>
                <a:latin typeface="Impact" panose="020B0806030902050204" pitchFamily="34" charset="0"/>
                <a:cs typeface="Arial" panose="020B0604020202020204" pitchFamily="34" charset="0"/>
              </a:rPr>
              <a:t>/03</a:t>
            </a:r>
            <a:endParaRPr lang="en-US" altLang="zh-CN" spc="100" dirty="0">
              <a:solidFill>
                <a:schemeClr val="accent1">
                  <a:lumMod val="75000"/>
                </a:schemeClr>
              </a:solidFill>
              <a:latin typeface="Impact" panose="020B0806030902050204" pitchFamily="34" charset="0"/>
              <a:cs typeface="Arial" panose="020B0604020202020204" pitchFamily="34" charset="0"/>
            </a:endParaRPr>
          </a:p>
        </p:txBody>
      </p:sp>
      <p:pic>
        <p:nvPicPr>
          <p:cNvPr id="7" name="图片 6"/>
          <p:cNvPicPr>
            <a:picLocks noChangeAspect="1"/>
          </p:cNvPicPr>
          <p:nvPr/>
        </p:nvPicPr>
        <p:blipFill>
          <a:blip r:embed="rId1"/>
          <a:stretch>
            <a:fillRect/>
          </a:stretch>
        </p:blipFill>
        <p:spPr>
          <a:xfrm>
            <a:off x="-33020" y="1430020"/>
            <a:ext cx="12232640" cy="1297940"/>
          </a:xfrm>
          <a:prstGeom prst="rect">
            <a:avLst/>
          </a:prstGeom>
        </p:spPr>
      </p:pic>
      <p:sp>
        <p:nvSpPr>
          <p:cNvPr id="9" name="文本占位符 8"/>
          <p:cNvSpPr>
            <a:spLocks noGrp="1"/>
          </p:cNvSpPr>
          <p:nvPr>
            <p:ph type="body" idx="1"/>
          </p:nvPr>
        </p:nvSpPr>
        <p:spPr/>
        <p:txBody>
          <a:bodyPr/>
          <a:lstStyle/>
          <a:p>
            <a:pPr lvl="0">
              <a:lnSpc>
                <a:spcPct val="100000"/>
              </a:lnSpc>
              <a:spcBef>
                <a:spcPts val="1000"/>
              </a:spcBef>
            </a:pPr>
            <a:r>
              <a:rPr lang="en-US" altLang="zh-CN" dirty="0">
                <a:sym typeface="+mn-ea"/>
              </a:rPr>
              <a:t>.</a:t>
            </a:r>
            <a:endParaRPr lang="zh-CN"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组合 52"/>
          <p:cNvGrpSpPr/>
          <p:nvPr/>
        </p:nvGrpSpPr>
        <p:grpSpPr>
          <a:xfrm>
            <a:off x="391314" y="4583229"/>
            <a:ext cx="1566230" cy="2069082"/>
            <a:chOff x="6280" y="5821"/>
            <a:chExt cx="2133" cy="2817"/>
          </a:xfrm>
        </p:grpSpPr>
        <p:sp>
          <p:nvSpPr>
            <p:cNvPr id="6" name="椭圆 5"/>
            <p:cNvSpPr/>
            <p:nvPr/>
          </p:nvSpPr>
          <p:spPr>
            <a:xfrm>
              <a:off x="6583" y="5821"/>
              <a:ext cx="1829" cy="1829"/>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p>
          </p:txBody>
        </p:sp>
        <p:sp>
          <p:nvSpPr>
            <p:cNvPr id="7" name="椭圆 6"/>
            <p:cNvSpPr/>
            <p:nvPr/>
          </p:nvSpPr>
          <p:spPr>
            <a:xfrm>
              <a:off x="6280" y="8032"/>
              <a:ext cx="606" cy="606"/>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p>
          </p:txBody>
        </p:sp>
      </p:grpSp>
      <p:sp>
        <p:nvSpPr>
          <p:cNvPr id="24" name="椭圆 23"/>
          <p:cNvSpPr/>
          <p:nvPr/>
        </p:nvSpPr>
        <p:spPr>
          <a:xfrm>
            <a:off x="6313978" y="2082801"/>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1</a:t>
            </a:r>
            <a:endParaRPr lang="en-US" altLang="zh-CN" sz="2400" dirty="0"/>
          </a:p>
        </p:txBody>
      </p:sp>
      <p:sp>
        <p:nvSpPr>
          <p:cNvPr id="20" name="椭圆 19"/>
          <p:cNvSpPr/>
          <p:nvPr/>
        </p:nvSpPr>
        <p:spPr>
          <a:xfrm>
            <a:off x="6312946" y="3233424"/>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2</a:t>
            </a:r>
            <a:endParaRPr lang="en-US" altLang="zh-CN" sz="2400" dirty="0"/>
          </a:p>
        </p:txBody>
      </p:sp>
      <p:sp>
        <p:nvSpPr>
          <p:cNvPr id="16" name="椭圆 15"/>
          <p:cNvSpPr/>
          <p:nvPr/>
        </p:nvSpPr>
        <p:spPr>
          <a:xfrm>
            <a:off x="6312946" y="4394225"/>
            <a:ext cx="488142" cy="48814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t>3</a:t>
            </a:r>
            <a:endParaRPr lang="en-US" altLang="zh-CN" sz="2400" dirty="0"/>
          </a:p>
        </p:txBody>
      </p:sp>
      <p:sp>
        <p:nvSpPr>
          <p:cNvPr id="27" name="iṩḷiďê"/>
          <p:cNvSpPr/>
          <p:nvPr/>
        </p:nvSpPr>
        <p:spPr>
          <a:xfrm>
            <a:off x="6702716" y="2071856"/>
            <a:ext cx="2074388" cy="377988"/>
          </a:xfrm>
          <a:prstGeom prst="rect">
            <a:avLst/>
          </a:prstGeom>
        </p:spPr>
        <p:txBody>
          <a:bodyPr wrap="none" lIns="90000" tIns="46800" rIns="90000" bIns="46800" anchor="ctr" anchorCtr="1">
            <a:normAutofit/>
          </a:bodyPr>
          <a:lstStyle/>
          <a:p>
            <a:pPr algn="ctr"/>
            <a:r>
              <a:rPr lang="en-US" altLang="zh-CN" sz="1600" b="1" dirty="0">
                <a:effectLst/>
              </a:rPr>
              <a:t>Hash table</a:t>
            </a:r>
            <a:endParaRPr lang="zh-CN" altLang="en-US" sz="1600" b="1" dirty="0">
              <a:effectLst/>
            </a:endParaRPr>
          </a:p>
        </p:txBody>
      </p:sp>
      <p:sp>
        <p:nvSpPr>
          <p:cNvPr id="28" name="iSḻïḋè"/>
          <p:cNvSpPr/>
          <p:nvPr/>
        </p:nvSpPr>
        <p:spPr>
          <a:xfrm>
            <a:off x="7093258" y="2280920"/>
            <a:ext cx="3819852" cy="561340"/>
          </a:xfrm>
          <a:prstGeom prst="rect">
            <a:avLst/>
          </a:prstGeom>
        </p:spPr>
        <p:txBody>
          <a:bodyPr wrap="square" lIns="90000" tIns="46800" rIns="90000" bIns="46800" anchor="ctr" anchorCtr="1">
            <a:normAutofit/>
          </a:bodyPr>
          <a:lstStyle/>
          <a:p>
            <a:pPr>
              <a:lnSpc>
                <a:spcPct val="120000"/>
              </a:lnSpc>
            </a:pPr>
            <a:r>
              <a:rPr lang="zh-CN" altLang="en-US" sz="1200" dirty="0"/>
              <a:t>一个哈希表，其中有多个固定长度的桶，每个桶有几个固定长度的条目来存储项目</a:t>
            </a:r>
            <a:endParaRPr lang="en-US" altLang="zh-CN" sz="1200" dirty="0"/>
          </a:p>
        </p:txBody>
      </p:sp>
      <p:sp>
        <p:nvSpPr>
          <p:cNvPr id="45" name="iṩḷiďê"/>
          <p:cNvSpPr/>
          <p:nvPr/>
        </p:nvSpPr>
        <p:spPr>
          <a:xfrm>
            <a:off x="6701684" y="3233036"/>
            <a:ext cx="2074388" cy="377988"/>
          </a:xfrm>
          <a:prstGeom prst="rect">
            <a:avLst/>
          </a:prstGeom>
        </p:spPr>
        <p:txBody>
          <a:bodyPr wrap="none" lIns="90000" tIns="46800" rIns="90000" bIns="46800" anchor="ctr" anchorCtr="1">
            <a:normAutofit/>
          </a:bodyPr>
          <a:lstStyle/>
          <a:p>
            <a:pPr algn="ctr"/>
            <a:r>
              <a:rPr lang="zh-CN" altLang="en-US" sz="1600" b="1" dirty="0">
                <a:effectLst/>
              </a:rPr>
              <a:t>条目组成</a:t>
            </a:r>
            <a:endParaRPr lang="zh-CN" altLang="en-US" sz="1600" b="1" dirty="0">
              <a:effectLst/>
            </a:endParaRPr>
          </a:p>
        </p:txBody>
      </p:sp>
      <p:sp>
        <p:nvSpPr>
          <p:cNvPr id="46" name="iSḻïḋè"/>
          <p:cNvSpPr/>
          <p:nvPr/>
        </p:nvSpPr>
        <p:spPr>
          <a:xfrm>
            <a:off x="7092226" y="3492697"/>
            <a:ext cx="3819852" cy="561340"/>
          </a:xfrm>
          <a:prstGeom prst="rect">
            <a:avLst/>
          </a:prstGeom>
        </p:spPr>
        <p:txBody>
          <a:bodyPr wrap="square" lIns="90000" tIns="46800" rIns="90000" bIns="46800" anchor="ctr" anchorCtr="1">
            <a:normAutofit/>
          </a:bodyPr>
          <a:lstStyle/>
          <a:p>
            <a:pPr>
              <a:lnSpc>
                <a:spcPct val="120000"/>
              </a:lnSpc>
            </a:pPr>
            <a:r>
              <a:rPr lang="zh-CN" altLang="en-US" sz="1200" b="0" i="0" dirty="0">
                <a:solidFill>
                  <a:srgbClr val="182026"/>
                </a:solidFill>
                <a:effectLst/>
                <a:latin typeface="-apple-system"/>
              </a:rPr>
              <a:t>每个条目有四个字段用于跟踪项目信息：指纹、时钟值、编码大小和有效载荷。</a:t>
            </a:r>
            <a:endParaRPr lang="en-US" altLang="zh-CN" sz="1200" dirty="0"/>
          </a:p>
        </p:txBody>
      </p:sp>
      <p:sp>
        <p:nvSpPr>
          <p:cNvPr id="47" name="iṩḷiďê"/>
          <p:cNvSpPr/>
          <p:nvPr/>
        </p:nvSpPr>
        <p:spPr>
          <a:xfrm>
            <a:off x="6701684" y="4394235"/>
            <a:ext cx="2074388" cy="377988"/>
          </a:xfrm>
          <a:prstGeom prst="rect">
            <a:avLst/>
          </a:prstGeom>
        </p:spPr>
        <p:txBody>
          <a:bodyPr wrap="none" lIns="90000" tIns="46800" rIns="90000" bIns="46800" anchor="ctr" anchorCtr="1">
            <a:normAutofit/>
          </a:bodyPr>
          <a:lstStyle/>
          <a:p>
            <a:pPr algn="ctr"/>
            <a:r>
              <a:rPr lang="zh-CN" altLang="en-US" sz="1600" b="1" dirty="0">
                <a:effectLst/>
              </a:rPr>
              <a:t>原子计数器</a:t>
            </a:r>
            <a:endParaRPr lang="zh-CN" altLang="en-US" sz="1600" b="1" dirty="0">
              <a:effectLst/>
            </a:endParaRPr>
          </a:p>
        </p:txBody>
      </p:sp>
      <p:sp>
        <p:nvSpPr>
          <p:cNvPr id="49" name="iSḻïḋè"/>
          <p:cNvSpPr/>
          <p:nvPr/>
        </p:nvSpPr>
        <p:spPr>
          <a:xfrm>
            <a:off x="7092226" y="4772223"/>
            <a:ext cx="3819852" cy="561340"/>
          </a:xfrm>
          <a:prstGeom prst="rect">
            <a:avLst/>
          </a:prstGeom>
        </p:spPr>
        <p:txBody>
          <a:bodyPr wrap="square" lIns="90000" tIns="46800" rIns="90000" bIns="46800" anchor="ctr" anchorCtr="1">
            <a:noAutofit/>
          </a:bodyPr>
          <a:lstStyle/>
          <a:p>
            <a:pPr>
              <a:lnSpc>
                <a:spcPct val="120000"/>
              </a:lnSpc>
            </a:pPr>
            <a:r>
              <a:rPr lang="zh-CN" altLang="en-US" sz="1200" b="0" i="0" dirty="0">
                <a:solidFill>
                  <a:srgbClr val="182026"/>
                </a:solidFill>
                <a:effectLst/>
                <a:latin typeface="-apple-system"/>
              </a:rPr>
              <a:t>有五种原子计数器，包括工作集大小、重复条目数、总条目数、重复条目大小和总条目大小，这些都是高级全局指标。会随着插入删除操作而</a:t>
            </a:r>
            <a:r>
              <a:rPr lang="zh-CN" altLang="en-US" sz="1200" b="0" i="0" dirty="0">
                <a:solidFill>
                  <a:srgbClr val="182026"/>
                </a:solidFill>
                <a:effectLst/>
                <a:latin typeface="-apple-system"/>
              </a:rPr>
              <a:t>更新。</a:t>
            </a:r>
            <a:endParaRPr lang="zh-CN" altLang="en-US" sz="1200" b="0" i="0" dirty="0">
              <a:solidFill>
                <a:srgbClr val="182026"/>
              </a:solidFill>
              <a:effectLst/>
              <a:latin typeface="-apple-system"/>
            </a:endParaRPr>
          </a:p>
        </p:txBody>
      </p:sp>
      <p:sp>
        <p:nvSpPr>
          <p:cNvPr id="52" name="标题 3"/>
          <p:cNvSpPr>
            <a:spLocks noGrp="1"/>
          </p:cNvSpPr>
          <p:nvPr/>
        </p:nvSpPr>
        <p:spPr>
          <a:xfrm>
            <a:off x="669924" y="1"/>
            <a:ext cx="10850563" cy="1028699"/>
          </a:xfrm>
          <a:prstGeom prst="rect">
            <a:avLst/>
          </a:prstGeom>
        </p:spPr>
        <p:txBody>
          <a:bodyPr vert="horz" lIns="91440" tIns="45720" rIns="91440" bIns="45720" rtlCol="0" anchor="b">
            <a:normAutofit/>
          </a:bodyPr>
          <a:lstStyle>
            <a:lvl1pPr algn="l" defTabSz="913765" rtl="0" eaLnBrk="1" latinLnBrk="0" hangingPunct="1">
              <a:lnSpc>
                <a:spcPct val="90000"/>
              </a:lnSpc>
              <a:spcBef>
                <a:spcPct val="0"/>
              </a:spcBef>
              <a:buNone/>
              <a:defRPr sz="2800" b="1" kern="1200">
                <a:solidFill>
                  <a:schemeClr val="tx1"/>
                </a:solidFill>
                <a:latin typeface="+mj-lt"/>
                <a:ea typeface="+mj-ea"/>
                <a:cs typeface="+mj-cs"/>
              </a:defRPr>
            </a:lvl1pPr>
          </a:lstStyle>
          <a:p>
            <a:r>
              <a:rPr lang="zh-CN" altLang="en-US" dirty="0"/>
              <a:t>解决方案</a:t>
            </a:r>
            <a:r>
              <a:rPr lang="en-US" altLang="zh-CN" dirty="0"/>
              <a:t>——</a:t>
            </a:r>
            <a:r>
              <a:rPr lang="en-US" altLang="zh-CN" dirty="0" err="1"/>
              <a:t>Cuki</a:t>
            </a:r>
            <a:r>
              <a:rPr lang="zh-CN" altLang="en-US" dirty="0"/>
              <a:t>数据结构</a:t>
            </a:r>
            <a:endParaRPr lang="zh-CN" altLang="en-US" dirty="0"/>
          </a:p>
        </p:txBody>
      </p:sp>
      <p:pic>
        <p:nvPicPr>
          <p:cNvPr id="3" name="图片 2"/>
          <p:cNvPicPr>
            <a:picLocks noChangeAspect="1"/>
          </p:cNvPicPr>
          <p:nvPr/>
        </p:nvPicPr>
        <p:blipFill>
          <a:blip r:embed="rId1"/>
          <a:stretch>
            <a:fillRect/>
          </a:stretch>
        </p:blipFill>
        <p:spPr>
          <a:xfrm>
            <a:off x="391314" y="2642248"/>
            <a:ext cx="5208039" cy="171460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1000" fill="hold"/>
                                        <p:tgtEl>
                                          <p:spTgt spid="24"/>
                                        </p:tgtEl>
                                        <p:attrNameLst>
                                          <p:attrName>ppt_x</p:attrName>
                                        </p:attrNameLst>
                                      </p:cBhvr>
                                      <p:tavLst>
                                        <p:tav tm="0">
                                          <p:val>
                                            <p:strVal val="1+#ppt_w/2"/>
                                          </p:val>
                                        </p:tav>
                                        <p:tav tm="100000">
                                          <p:val>
                                            <p:strVal val="#ppt_x"/>
                                          </p:val>
                                        </p:tav>
                                      </p:tavLst>
                                    </p:anim>
                                    <p:anim calcmode="lin" valueType="num">
                                      <p:cBhvr additive="base">
                                        <p:cTn id="8" dur="1000" fill="hold"/>
                                        <p:tgtEl>
                                          <p:spTgt spid="2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1000" fill="hold"/>
                                        <p:tgtEl>
                                          <p:spTgt spid="20"/>
                                        </p:tgtEl>
                                        <p:attrNameLst>
                                          <p:attrName>ppt_x</p:attrName>
                                        </p:attrNameLst>
                                      </p:cBhvr>
                                      <p:tavLst>
                                        <p:tav tm="0">
                                          <p:val>
                                            <p:strVal val="1+#ppt_w/2"/>
                                          </p:val>
                                        </p:tav>
                                        <p:tav tm="100000">
                                          <p:val>
                                            <p:strVal val="#ppt_x"/>
                                          </p:val>
                                        </p:tav>
                                      </p:tavLst>
                                    </p:anim>
                                    <p:anim calcmode="lin" valueType="num">
                                      <p:cBhvr additive="base">
                                        <p:cTn id="12" dur="10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1000" fill="hold"/>
                                        <p:tgtEl>
                                          <p:spTgt spid="16"/>
                                        </p:tgtEl>
                                        <p:attrNameLst>
                                          <p:attrName>ppt_x</p:attrName>
                                        </p:attrNameLst>
                                      </p:cBhvr>
                                      <p:tavLst>
                                        <p:tav tm="0">
                                          <p:val>
                                            <p:strVal val="1+#ppt_w/2"/>
                                          </p:val>
                                        </p:tav>
                                        <p:tav tm="100000">
                                          <p:val>
                                            <p:strVal val="#ppt_x"/>
                                          </p:val>
                                        </p:tav>
                                      </p:tavLst>
                                    </p:anim>
                                    <p:anim calcmode="lin" valueType="num">
                                      <p:cBhvr additive="base">
                                        <p:cTn id="16" dur="1000" fill="hold"/>
                                        <p:tgtEl>
                                          <p:spTgt spid="16"/>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35" presetClass="path" presetSubtype="0" autoRev="1" fill="hold" grpId="1" nodeType="afterEffect">
                                  <p:stCondLst>
                                    <p:cond delay="0"/>
                                  </p:stCondLst>
                                  <p:childTnLst>
                                    <p:animMotion origin="layout" path="M 0 -3.7037E-7 L -0.02969 -3.7037E-7 " pathEditMode="relative" rAng="0" ptsTypes="AA">
                                      <p:cBhvr>
                                        <p:cTn id="19" dur="500" fill="hold"/>
                                        <p:tgtEl>
                                          <p:spTgt spid="16"/>
                                        </p:tgtEl>
                                        <p:attrNameLst>
                                          <p:attrName>ppt_x</p:attrName>
                                          <p:attrName>ppt_y</p:attrName>
                                        </p:attrNameLst>
                                      </p:cBhvr>
                                      <p:rCtr x="-1484" y="0"/>
                                    </p:animMotion>
                                  </p:childTnLst>
                                </p:cTn>
                              </p:par>
                              <p:par>
                                <p:cTn id="20" presetID="35" presetClass="path" presetSubtype="0" autoRev="1" fill="hold" grpId="1" nodeType="withEffect">
                                  <p:stCondLst>
                                    <p:cond delay="0"/>
                                  </p:stCondLst>
                                  <p:childTnLst>
                                    <p:animMotion origin="layout" path="M 0 -3.7037E-7 L -0.02969 -3.7037E-7 " pathEditMode="relative" rAng="0" ptsTypes="AA">
                                      <p:cBhvr>
                                        <p:cTn id="21" dur="500" fill="hold"/>
                                        <p:tgtEl>
                                          <p:spTgt spid="20"/>
                                        </p:tgtEl>
                                        <p:attrNameLst>
                                          <p:attrName>ppt_x</p:attrName>
                                          <p:attrName>ppt_y</p:attrName>
                                        </p:attrNameLst>
                                      </p:cBhvr>
                                      <p:rCtr x="-1484" y="0"/>
                                    </p:animMotion>
                                  </p:childTnLst>
                                </p:cTn>
                              </p:par>
                              <p:par>
                                <p:cTn id="22" presetID="35" presetClass="path" presetSubtype="0" autoRev="1" fill="hold" grpId="1" nodeType="withEffect">
                                  <p:stCondLst>
                                    <p:cond delay="0"/>
                                  </p:stCondLst>
                                  <p:childTnLst>
                                    <p:animMotion origin="layout" path="M 0 -3.7037E-7 L -0.02969 -3.7037E-7 " pathEditMode="relative" rAng="0" ptsTypes="AA">
                                      <p:cBhvr>
                                        <p:cTn id="23" dur="500" fill="hold"/>
                                        <p:tgtEl>
                                          <p:spTgt spid="24"/>
                                        </p:tgtEl>
                                        <p:attrNameLst>
                                          <p:attrName>ppt_x</p:attrName>
                                          <p:attrName>ppt_y</p:attrName>
                                        </p:attrNameLst>
                                      </p:cBhvr>
                                      <p:rCtr x="-1484"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4" grpId="1" bldLvl="0" animBg="1"/>
      <p:bldP spid="20" grpId="0" bldLvl="0" animBg="1"/>
      <p:bldP spid="20" grpId="1" bldLvl="0" animBg="1"/>
      <p:bldP spid="16" grpId="0" bldLvl="0" animBg="1"/>
      <p:bldP spid="16" grpId="1" bldLvl="0" animBg="1"/>
    </p:bldLst>
  </p:timing>
</p:sld>
</file>

<file path=ppt/tags/tag1.xml><?xml version="1.0" encoding="utf-8"?>
<p:tagLst xmlns:p="http://schemas.openxmlformats.org/presentationml/2006/main">
  <p:tag name="ISLIDE.DIAGRAM" val="1a259e69-0052-40b6-98f5-4b0b629e2df9"/>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commondata" val="eyJoZGlkIjoiNzZkZTI0ZjE3MzEwNTU0ZTUxYzVjOWYwNjdlYzk0NjYifQ=="/>
</p:tagLst>
</file>

<file path=ppt/tags/tag2.xml><?xml version="1.0" encoding="utf-8"?>
<p:tagLst xmlns:p="http://schemas.openxmlformats.org/presentationml/2006/main">
  <p:tag name="ISLIDE.DIAGRAM" val="ea788740-32dc-412a-8e46-f9a4f416b89a"/>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主题5">
  <a:themeElements>
    <a:clrScheme name="自定义 26">
      <a:dk1>
        <a:srgbClr val="000000"/>
      </a:dk1>
      <a:lt1>
        <a:srgbClr val="FFFFFF"/>
      </a:lt1>
      <a:dk2>
        <a:srgbClr val="768394"/>
      </a:dk2>
      <a:lt2>
        <a:srgbClr val="F0F0F0"/>
      </a:lt2>
      <a:accent1>
        <a:srgbClr val="0A54D3"/>
      </a:accent1>
      <a:accent2>
        <a:srgbClr val="20428D"/>
      </a:accent2>
      <a:accent3>
        <a:srgbClr val="1A73C7"/>
      </a:accent3>
      <a:accent4>
        <a:srgbClr val="5066A2"/>
      </a:accent4>
      <a:accent5>
        <a:srgbClr val="5E5CA2"/>
      </a:accent5>
      <a:accent6>
        <a:srgbClr val="768394"/>
      </a:accent6>
      <a:hlink>
        <a:srgbClr val="4276AA"/>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6">
    <a:dk1>
      <a:srgbClr val="000000"/>
    </a:dk1>
    <a:lt1>
      <a:srgbClr val="FFFFFF"/>
    </a:lt1>
    <a:dk2>
      <a:srgbClr val="768394"/>
    </a:dk2>
    <a:lt2>
      <a:srgbClr val="F0F0F0"/>
    </a:lt2>
    <a:accent1>
      <a:srgbClr val="0A54D3"/>
    </a:accent1>
    <a:accent2>
      <a:srgbClr val="20428D"/>
    </a:accent2>
    <a:accent3>
      <a:srgbClr val="1A73C7"/>
    </a:accent3>
    <a:accent4>
      <a:srgbClr val="5066A2"/>
    </a:accent4>
    <a:accent5>
      <a:srgbClr val="5E5CA2"/>
    </a:accent5>
    <a:accent6>
      <a:srgbClr val="768394"/>
    </a:accent6>
    <a:hlink>
      <a:srgbClr val="4276AA"/>
    </a:hlink>
    <a:folHlink>
      <a:srgbClr val="BFBFBF"/>
    </a:folHlink>
  </a:clrScheme>
</a:themeOverride>
</file>

<file path=ppt/theme/themeOverride2.xml><?xml version="1.0" encoding="utf-8"?>
<a:themeOverride xmlns:a="http://schemas.openxmlformats.org/drawingml/2006/main">
  <a:clrScheme name="自定义 26">
    <a:dk1>
      <a:srgbClr val="000000"/>
    </a:dk1>
    <a:lt1>
      <a:srgbClr val="FFFFFF"/>
    </a:lt1>
    <a:dk2>
      <a:srgbClr val="768394"/>
    </a:dk2>
    <a:lt2>
      <a:srgbClr val="F0F0F0"/>
    </a:lt2>
    <a:accent1>
      <a:srgbClr val="0A54D3"/>
    </a:accent1>
    <a:accent2>
      <a:srgbClr val="20428D"/>
    </a:accent2>
    <a:accent3>
      <a:srgbClr val="1A73C7"/>
    </a:accent3>
    <a:accent4>
      <a:srgbClr val="5066A2"/>
    </a:accent4>
    <a:accent5>
      <a:srgbClr val="5E5CA2"/>
    </a:accent5>
    <a:accent6>
      <a:srgbClr val="768394"/>
    </a:accent6>
    <a:hlink>
      <a:srgbClr val="4276AA"/>
    </a:hlink>
    <a:folHlink>
      <a:srgbClr val="BFBFBF"/>
    </a:folHlink>
  </a:clrScheme>
</a:themeOverride>
</file>

<file path=ppt/theme/themeOverride3.xml><?xml version="1.0" encoding="utf-8"?>
<a:themeOverride xmlns:a="http://schemas.openxmlformats.org/drawingml/2006/main">
  <a:clrScheme name="自定义 26">
    <a:dk1>
      <a:srgbClr val="000000"/>
    </a:dk1>
    <a:lt1>
      <a:srgbClr val="FFFFFF"/>
    </a:lt1>
    <a:dk2>
      <a:srgbClr val="768394"/>
    </a:dk2>
    <a:lt2>
      <a:srgbClr val="F0F0F0"/>
    </a:lt2>
    <a:accent1>
      <a:srgbClr val="0A54D3"/>
    </a:accent1>
    <a:accent2>
      <a:srgbClr val="20428D"/>
    </a:accent2>
    <a:accent3>
      <a:srgbClr val="1A73C7"/>
    </a:accent3>
    <a:accent4>
      <a:srgbClr val="5066A2"/>
    </a:accent4>
    <a:accent5>
      <a:srgbClr val="5E5CA2"/>
    </a:accent5>
    <a:accent6>
      <a:srgbClr val="768394"/>
    </a:accent6>
    <a:hlink>
      <a:srgbClr val="4276AA"/>
    </a:hlink>
    <a:folHlink>
      <a:srgbClr val="BFBFBF"/>
    </a:folHlink>
  </a:clrScheme>
</a:themeOverride>
</file>

<file path=ppt/theme/themeOverride4.xml><?xml version="1.0" encoding="utf-8"?>
<a:themeOverride xmlns:a="http://schemas.openxmlformats.org/drawingml/2006/main">
  <a:clrScheme name="自定义 26">
    <a:dk1>
      <a:srgbClr val="000000"/>
    </a:dk1>
    <a:lt1>
      <a:srgbClr val="FFFFFF"/>
    </a:lt1>
    <a:dk2>
      <a:srgbClr val="768394"/>
    </a:dk2>
    <a:lt2>
      <a:srgbClr val="F0F0F0"/>
    </a:lt2>
    <a:accent1>
      <a:srgbClr val="0A54D3"/>
    </a:accent1>
    <a:accent2>
      <a:srgbClr val="20428D"/>
    </a:accent2>
    <a:accent3>
      <a:srgbClr val="1A73C7"/>
    </a:accent3>
    <a:accent4>
      <a:srgbClr val="5066A2"/>
    </a:accent4>
    <a:accent5>
      <a:srgbClr val="5E5CA2"/>
    </a:accent5>
    <a:accent6>
      <a:srgbClr val="768394"/>
    </a:accent6>
    <a:hlink>
      <a:srgbClr val="4276AA"/>
    </a:hlink>
    <a:folHlink>
      <a:srgbClr val="BFBFBF"/>
    </a:folHlink>
  </a:clrScheme>
</a:themeOverride>
</file>

<file path=ppt/theme/themeOverride5.xml><?xml version="1.0" encoding="utf-8"?>
<a:themeOverride xmlns:a="http://schemas.openxmlformats.org/drawingml/2006/main">
  <a:clrScheme name="自定义 26">
    <a:dk1>
      <a:srgbClr val="000000"/>
    </a:dk1>
    <a:lt1>
      <a:srgbClr val="FFFFFF"/>
    </a:lt1>
    <a:dk2>
      <a:srgbClr val="768394"/>
    </a:dk2>
    <a:lt2>
      <a:srgbClr val="F0F0F0"/>
    </a:lt2>
    <a:accent1>
      <a:srgbClr val="0A54D3"/>
    </a:accent1>
    <a:accent2>
      <a:srgbClr val="20428D"/>
    </a:accent2>
    <a:accent3>
      <a:srgbClr val="1A73C7"/>
    </a:accent3>
    <a:accent4>
      <a:srgbClr val="5066A2"/>
    </a:accent4>
    <a:accent5>
      <a:srgbClr val="5E5CA2"/>
    </a:accent5>
    <a:accent6>
      <a:srgbClr val="768394"/>
    </a:accent6>
    <a:hlink>
      <a:srgbClr val="4276AA"/>
    </a:hlink>
    <a:folHlink>
      <a:srgbClr val="BFBFBF"/>
    </a:folHlink>
  </a:clrScheme>
</a:themeOverride>
</file>

<file path=ppt/theme/themeOverride6.xml><?xml version="1.0" encoding="utf-8"?>
<a:themeOverride xmlns:a="http://schemas.openxmlformats.org/drawingml/2006/main">
  <a:clrScheme name="自定义 26">
    <a:dk1>
      <a:srgbClr val="000000"/>
    </a:dk1>
    <a:lt1>
      <a:srgbClr val="FFFFFF"/>
    </a:lt1>
    <a:dk2>
      <a:srgbClr val="768394"/>
    </a:dk2>
    <a:lt2>
      <a:srgbClr val="F0F0F0"/>
    </a:lt2>
    <a:accent1>
      <a:srgbClr val="0A54D3"/>
    </a:accent1>
    <a:accent2>
      <a:srgbClr val="20428D"/>
    </a:accent2>
    <a:accent3>
      <a:srgbClr val="1A73C7"/>
    </a:accent3>
    <a:accent4>
      <a:srgbClr val="5066A2"/>
    </a:accent4>
    <a:accent5>
      <a:srgbClr val="5E5CA2"/>
    </a:accent5>
    <a:accent6>
      <a:srgbClr val="768394"/>
    </a:accent6>
    <a:hlink>
      <a:srgbClr val="4276AA"/>
    </a:hlink>
    <a:folHlink>
      <a:srgbClr val="BFBFBF"/>
    </a:folHlink>
  </a:clrScheme>
</a:themeOverride>
</file>

<file path=ppt/theme/themeOverride7.xml><?xml version="1.0" encoding="utf-8"?>
<a:themeOverride xmlns:a="http://schemas.openxmlformats.org/drawingml/2006/main">
  <a:clrScheme name="自定义 26">
    <a:dk1>
      <a:srgbClr val="000000"/>
    </a:dk1>
    <a:lt1>
      <a:srgbClr val="FFFFFF"/>
    </a:lt1>
    <a:dk2>
      <a:srgbClr val="768394"/>
    </a:dk2>
    <a:lt2>
      <a:srgbClr val="F0F0F0"/>
    </a:lt2>
    <a:accent1>
      <a:srgbClr val="0A54D3"/>
    </a:accent1>
    <a:accent2>
      <a:srgbClr val="20428D"/>
    </a:accent2>
    <a:accent3>
      <a:srgbClr val="1A73C7"/>
    </a:accent3>
    <a:accent4>
      <a:srgbClr val="5066A2"/>
    </a:accent4>
    <a:accent5>
      <a:srgbClr val="5E5CA2"/>
    </a:accent5>
    <a:accent6>
      <a:srgbClr val="768394"/>
    </a:accent6>
    <a:hlink>
      <a:srgbClr val="4276AA"/>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0</TotalTime>
  <Words>2635</Words>
  <Application>WPS 演示</Application>
  <PresentationFormat>宽屏</PresentationFormat>
  <Paragraphs>246</Paragraphs>
  <Slides>19</Slides>
  <Notes>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19</vt:i4>
      </vt:variant>
    </vt:vector>
  </HeadingPairs>
  <TitlesOfParts>
    <vt:vector size="30" baseType="lpstr">
      <vt:lpstr>Arial</vt:lpstr>
      <vt:lpstr>宋体</vt:lpstr>
      <vt:lpstr>Wingdings</vt:lpstr>
      <vt:lpstr>Impact</vt:lpstr>
      <vt:lpstr>Century Gothic</vt:lpstr>
      <vt:lpstr>微软雅黑</vt:lpstr>
      <vt:lpstr>-apple-system</vt:lpstr>
      <vt:lpstr>Segoe Print</vt:lpstr>
      <vt:lpstr>Arial Unicode MS</vt:lpstr>
      <vt:lpstr>Calibri</vt:lpstr>
      <vt:lpstr>主题5</vt:lpstr>
      <vt:lpstr>PowerPoint 演示文稿</vt:lpstr>
      <vt:lpstr>PowerPoint 演示文稿</vt:lpstr>
      <vt:lpstr>研究问题</vt:lpstr>
      <vt:lpstr>研究问题</vt:lpstr>
      <vt:lpstr>研究动机</vt:lpstr>
      <vt:lpstr>PowerPoint 演示文稿</vt:lpstr>
      <vt:lpstr>研究动机——面临挑战</vt:lpstr>
      <vt:lpstr>解决方案</vt:lpstr>
      <vt:lpstr>PowerPoint 演示文稿</vt:lpstr>
      <vt:lpstr>PowerPoint 演示文稿</vt:lpstr>
      <vt:lpstr>解决方案——Cuki的操作</vt:lpstr>
      <vt:lpstr>解决方案——老化操作</vt:lpstr>
      <vt:lpstr>解决方案——并发控制</vt:lpstr>
      <vt:lpstr>解决方案——机会性老化</vt:lpstr>
      <vt:lpstr>解决方案——缓存容量调整</vt:lpstr>
      <vt:lpstr>测试效果</vt:lpstr>
      <vt:lpstr>测试效果——准确性</vt:lpstr>
      <vt:lpstr>测试效果——稳定性</vt:lpstr>
      <vt:lpstr>Thanks</vt:lpstr>
    </vt:vector>
  </TitlesOfParts>
  <Company>iSlide</Company>
  <LinksUpToDate>false</LinksUpToDate>
  <SharedDoc>false</SharedDoc>
  <HyperlinksChanged>false</HyperlinksChanged>
  <AppVersion>14.0000</AppVersion>
  <Manager>iSlide</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category>work report</cp:category>
  <cp:lastModifiedBy>语冰</cp:lastModifiedBy>
  <cp:revision>43</cp:revision>
  <cp:lastPrinted>2018-04-24T16:00:00Z</cp:lastPrinted>
  <dcterms:created xsi:type="dcterms:W3CDTF">2018-04-24T16:00:00Z</dcterms:created>
  <dcterms:modified xsi:type="dcterms:W3CDTF">2023-11-16T08:43:25Z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f807369b-8ec3-4b9c-a07e-eca95547e097</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t-shyu@microsoft.com</vt:lpwstr>
  </property>
  <property fmtid="{D5CDD505-2E9C-101B-9397-08002B2CF9AE}" pid="6" name="MSIP_Label_f42aa342-8706-4288-bd11-ebb85995028c_SetDate">
    <vt:lpwstr>2018-09-03T09:04:55.7205662Z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2052-12.1.0.15712</vt:lpwstr>
  </property>
  <property fmtid="{D5CDD505-2E9C-101B-9397-08002B2CF9AE}" pid="12" name="ICV">
    <vt:lpwstr>02A693CFE5CC4FF38DEB620BE2E1B34A_12</vt:lpwstr>
  </property>
</Properties>
</file>

<file path=docProps/thumbnail.jpeg>
</file>